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5"/>
  </p:notesMasterIdLst>
  <p:handoutMasterIdLst>
    <p:handoutMasterId r:id="rId26"/>
  </p:handoutMasterIdLst>
  <p:sldIdLst>
    <p:sldId id="257" r:id="rId2"/>
    <p:sldId id="323" r:id="rId3"/>
    <p:sldId id="325" r:id="rId4"/>
    <p:sldId id="296" r:id="rId5"/>
    <p:sldId id="297" r:id="rId6"/>
    <p:sldId id="298" r:id="rId7"/>
    <p:sldId id="299" r:id="rId8"/>
    <p:sldId id="301" r:id="rId9"/>
    <p:sldId id="300" r:id="rId10"/>
    <p:sldId id="302" r:id="rId11"/>
    <p:sldId id="263" r:id="rId12"/>
    <p:sldId id="303" r:id="rId13"/>
    <p:sldId id="326" r:id="rId14"/>
    <p:sldId id="327" r:id="rId15"/>
    <p:sldId id="305" r:id="rId16"/>
    <p:sldId id="306" r:id="rId17"/>
    <p:sldId id="319" r:id="rId18"/>
    <p:sldId id="328" r:id="rId19"/>
    <p:sldId id="329" r:id="rId20"/>
    <p:sldId id="330" r:id="rId21"/>
    <p:sldId id="331" r:id="rId22"/>
    <p:sldId id="332" r:id="rId23"/>
    <p:sldId id="333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20000"/>
      </a:spcBef>
      <a:spcAft>
        <a:spcPct val="0"/>
      </a:spcAft>
      <a:buChar char="•"/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FF00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7" autoAdjust="0"/>
    <p:restoredTop sz="86452" autoAdjust="0"/>
  </p:normalViewPr>
  <p:slideViewPr>
    <p:cSldViewPr>
      <p:cViewPr varScale="1">
        <p:scale>
          <a:sx n="68" d="100"/>
          <a:sy n="68" d="100"/>
        </p:scale>
        <p:origin x="-95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1819" y="-6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/>
            </a:lvl1pPr>
          </a:lstStyle>
          <a:p>
            <a:pPr>
              <a:defRPr/>
            </a:pPr>
            <a:fld id="{0360CF13-FAB1-468F-8F24-B1B96058B93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38918" name="Picture 6" descr="fost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24513" y="8456613"/>
            <a:ext cx="104457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/>
            </a:lvl1pPr>
          </a:lstStyle>
          <a:p>
            <a:pPr>
              <a:defRPr/>
            </a:pPr>
            <a:fld id="{8F8B7A81-84F6-46CF-973D-86D93136B1F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9525" y="-20638"/>
            <a:ext cx="9153525" cy="6878638"/>
            <a:chOff x="-6" y="-13"/>
            <a:chExt cx="5766" cy="4333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invGray">
            <a:xfrm>
              <a:off x="5549" y="0"/>
              <a:ext cx="211" cy="43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white">
            <a:xfrm>
              <a:off x="-6" y="2828"/>
              <a:ext cx="3625" cy="1492"/>
            </a:xfrm>
            <a:custGeom>
              <a:avLst/>
              <a:gdLst/>
              <a:ahLst/>
              <a:cxnLst>
                <a:cxn ang="0">
                  <a:pos x="0" y="1491"/>
                </a:cxn>
                <a:cxn ang="0">
                  <a:pos x="0" y="0"/>
                </a:cxn>
                <a:cxn ang="0">
                  <a:pos x="171" y="3"/>
                </a:cxn>
                <a:cxn ang="0">
                  <a:pos x="355" y="9"/>
                </a:cxn>
                <a:cxn ang="0">
                  <a:pos x="499" y="21"/>
                </a:cxn>
                <a:cxn ang="0">
                  <a:pos x="650" y="36"/>
                </a:cxn>
                <a:cxn ang="0">
                  <a:pos x="809" y="54"/>
                </a:cxn>
                <a:cxn ang="0">
                  <a:pos x="957" y="78"/>
                </a:cxn>
                <a:cxn ang="0">
                  <a:pos x="1119" y="105"/>
                </a:cxn>
                <a:cxn ang="0">
                  <a:pos x="1261" y="133"/>
                </a:cxn>
                <a:cxn ang="0">
                  <a:pos x="1441" y="175"/>
                </a:cxn>
                <a:cxn ang="0">
                  <a:pos x="1598" y="217"/>
                </a:cxn>
                <a:cxn ang="0">
                  <a:pos x="1763" y="269"/>
                </a:cxn>
                <a:cxn ang="0">
                  <a:pos x="1887" y="308"/>
                </a:cxn>
                <a:cxn ang="0">
                  <a:pos x="2085" y="384"/>
                </a:cxn>
                <a:cxn ang="0">
                  <a:pos x="2230" y="444"/>
                </a:cxn>
                <a:cxn ang="0">
                  <a:pos x="2456" y="547"/>
                </a:cxn>
                <a:cxn ang="0">
                  <a:pos x="2666" y="662"/>
                </a:cxn>
                <a:cxn ang="0">
                  <a:pos x="2859" y="786"/>
                </a:cxn>
                <a:cxn ang="0">
                  <a:pos x="3046" y="920"/>
                </a:cxn>
                <a:cxn ang="0">
                  <a:pos x="3193" y="1038"/>
                </a:cxn>
                <a:cxn ang="0">
                  <a:pos x="3332" y="1168"/>
                </a:cxn>
                <a:cxn ang="0">
                  <a:pos x="3440" y="1280"/>
                </a:cxn>
                <a:cxn ang="0">
                  <a:pos x="3524" y="1380"/>
                </a:cxn>
                <a:cxn ang="0">
                  <a:pos x="3624" y="1491"/>
                </a:cxn>
                <a:cxn ang="0">
                  <a:pos x="3608" y="1491"/>
                </a:cxn>
                <a:cxn ang="0">
                  <a:pos x="0" y="1491"/>
                </a:cxn>
              </a:cxnLst>
              <a:rect l="0" t="0" r="r" b="b"/>
              <a:pathLst>
                <a:path w="3625" h="1492">
                  <a:moveTo>
                    <a:pt x="0" y="1491"/>
                  </a:moveTo>
                  <a:lnTo>
                    <a:pt x="0" y="0"/>
                  </a:lnTo>
                  <a:lnTo>
                    <a:pt x="171" y="3"/>
                  </a:lnTo>
                  <a:lnTo>
                    <a:pt x="355" y="9"/>
                  </a:lnTo>
                  <a:lnTo>
                    <a:pt x="499" y="21"/>
                  </a:lnTo>
                  <a:lnTo>
                    <a:pt x="650" y="36"/>
                  </a:lnTo>
                  <a:lnTo>
                    <a:pt x="809" y="54"/>
                  </a:lnTo>
                  <a:lnTo>
                    <a:pt x="957" y="78"/>
                  </a:lnTo>
                  <a:lnTo>
                    <a:pt x="1119" y="105"/>
                  </a:lnTo>
                  <a:lnTo>
                    <a:pt x="1261" y="133"/>
                  </a:lnTo>
                  <a:lnTo>
                    <a:pt x="1441" y="175"/>
                  </a:lnTo>
                  <a:lnTo>
                    <a:pt x="1598" y="217"/>
                  </a:lnTo>
                  <a:lnTo>
                    <a:pt x="1763" y="269"/>
                  </a:lnTo>
                  <a:lnTo>
                    <a:pt x="1887" y="308"/>
                  </a:lnTo>
                  <a:lnTo>
                    <a:pt x="2085" y="384"/>
                  </a:lnTo>
                  <a:lnTo>
                    <a:pt x="2230" y="444"/>
                  </a:lnTo>
                  <a:lnTo>
                    <a:pt x="2456" y="547"/>
                  </a:lnTo>
                  <a:lnTo>
                    <a:pt x="2666" y="662"/>
                  </a:lnTo>
                  <a:lnTo>
                    <a:pt x="2859" y="786"/>
                  </a:lnTo>
                  <a:lnTo>
                    <a:pt x="3046" y="920"/>
                  </a:lnTo>
                  <a:lnTo>
                    <a:pt x="3193" y="1038"/>
                  </a:lnTo>
                  <a:lnTo>
                    <a:pt x="3332" y="1168"/>
                  </a:lnTo>
                  <a:lnTo>
                    <a:pt x="3440" y="1280"/>
                  </a:lnTo>
                  <a:lnTo>
                    <a:pt x="3524" y="1380"/>
                  </a:lnTo>
                  <a:lnTo>
                    <a:pt x="3624" y="1491"/>
                  </a:lnTo>
                  <a:lnTo>
                    <a:pt x="3608" y="1491"/>
                  </a:lnTo>
                  <a:lnTo>
                    <a:pt x="0" y="1491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 cap="flat" cmpd="sng">
              <a:noFill/>
              <a:prstDash val="solid"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white">
            <a:xfrm>
              <a:off x="0" y="2405"/>
              <a:ext cx="5143" cy="1902"/>
            </a:xfrm>
            <a:custGeom>
              <a:avLst/>
              <a:gdLst/>
              <a:ahLst/>
              <a:cxnLst>
                <a:cxn ang="0">
                  <a:pos x="2718" y="405"/>
                </a:cxn>
                <a:cxn ang="0">
                  <a:pos x="2466" y="333"/>
                </a:cxn>
                <a:cxn ang="0">
                  <a:pos x="2202" y="261"/>
                </a:cxn>
                <a:cxn ang="0">
                  <a:pos x="1929" y="198"/>
                </a:cxn>
                <a:cxn ang="0">
                  <a:pos x="1695" y="153"/>
                </a:cxn>
                <a:cxn ang="0">
                  <a:pos x="1434" y="111"/>
                </a:cxn>
                <a:cxn ang="0">
                  <a:pos x="1188" y="75"/>
                </a:cxn>
                <a:cxn ang="0">
                  <a:pos x="957" y="48"/>
                </a:cxn>
                <a:cxn ang="0">
                  <a:pos x="747" y="30"/>
                </a:cxn>
                <a:cxn ang="0">
                  <a:pos x="501" y="15"/>
                </a:cxn>
                <a:cxn ang="0">
                  <a:pos x="246" y="3"/>
                </a:cxn>
                <a:cxn ang="0">
                  <a:pos x="0" y="0"/>
                </a:cxn>
                <a:cxn ang="0">
                  <a:pos x="0" y="275"/>
                </a:cxn>
                <a:cxn ang="0">
                  <a:pos x="0" y="345"/>
                </a:cxn>
                <a:cxn ang="0">
                  <a:pos x="0" y="275"/>
                </a:cxn>
                <a:cxn ang="0">
                  <a:pos x="0" y="342"/>
                </a:cxn>
                <a:cxn ang="0">
                  <a:pos x="339" y="351"/>
                </a:cxn>
                <a:cxn ang="0">
                  <a:pos x="606" y="372"/>
                </a:cxn>
                <a:cxn ang="0">
                  <a:pos x="852" y="399"/>
                </a:cxn>
                <a:cxn ang="0">
                  <a:pos x="1068" y="435"/>
                </a:cxn>
                <a:cxn ang="0">
                  <a:pos x="1275" y="474"/>
                </a:cxn>
                <a:cxn ang="0">
                  <a:pos x="1545" y="540"/>
                </a:cxn>
                <a:cxn ang="0">
                  <a:pos x="1761" y="603"/>
                </a:cxn>
                <a:cxn ang="0">
                  <a:pos x="1971" y="678"/>
                </a:cxn>
                <a:cxn ang="0">
                  <a:pos x="2166" y="747"/>
                </a:cxn>
                <a:cxn ang="0">
                  <a:pos x="2397" y="852"/>
                </a:cxn>
                <a:cxn ang="0">
                  <a:pos x="2613" y="960"/>
                </a:cxn>
                <a:cxn ang="0">
                  <a:pos x="2832" y="1095"/>
                </a:cxn>
                <a:cxn ang="0">
                  <a:pos x="3012" y="1212"/>
                </a:cxn>
                <a:cxn ang="0">
                  <a:pos x="3186" y="1347"/>
                </a:cxn>
                <a:cxn ang="0">
                  <a:pos x="3351" y="1497"/>
                </a:cxn>
                <a:cxn ang="0">
                  <a:pos x="3480" y="1629"/>
                </a:cxn>
                <a:cxn ang="0">
                  <a:pos x="3612" y="1785"/>
                </a:cxn>
                <a:cxn ang="0">
                  <a:pos x="3699" y="1901"/>
                </a:cxn>
                <a:cxn ang="0">
                  <a:pos x="5142" y="1901"/>
                </a:cxn>
                <a:cxn ang="0">
                  <a:pos x="5076" y="1827"/>
                </a:cxn>
                <a:cxn ang="0">
                  <a:pos x="4968" y="1707"/>
                </a:cxn>
                <a:cxn ang="0">
                  <a:pos x="4797" y="1539"/>
                </a:cxn>
                <a:cxn ang="0">
                  <a:pos x="4617" y="1383"/>
                </a:cxn>
                <a:cxn ang="0">
                  <a:pos x="4410" y="1221"/>
                </a:cxn>
                <a:cxn ang="0">
                  <a:pos x="4185" y="1071"/>
                </a:cxn>
                <a:cxn ang="0">
                  <a:pos x="3960" y="939"/>
                </a:cxn>
                <a:cxn ang="0">
                  <a:pos x="3708" y="801"/>
                </a:cxn>
                <a:cxn ang="0">
                  <a:pos x="3492" y="702"/>
                </a:cxn>
                <a:cxn ang="0">
                  <a:pos x="3231" y="588"/>
                </a:cxn>
                <a:cxn ang="0">
                  <a:pos x="2964" y="489"/>
                </a:cxn>
                <a:cxn ang="0">
                  <a:pos x="2718" y="405"/>
                </a:cxn>
              </a:cxnLst>
              <a:rect l="0" t="0" r="r" b="b"/>
              <a:pathLst>
                <a:path w="5143" h="1902">
                  <a:moveTo>
                    <a:pt x="2718" y="405"/>
                  </a:moveTo>
                  <a:lnTo>
                    <a:pt x="2466" y="333"/>
                  </a:lnTo>
                  <a:lnTo>
                    <a:pt x="2202" y="261"/>
                  </a:lnTo>
                  <a:lnTo>
                    <a:pt x="1929" y="198"/>
                  </a:lnTo>
                  <a:lnTo>
                    <a:pt x="1695" y="153"/>
                  </a:lnTo>
                  <a:lnTo>
                    <a:pt x="1434" y="111"/>
                  </a:lnTo>
                  <a:lnTo>
                    <a:pt x="1188" y="75"/>
                  </a:lnTo>
                  <a:lnTo>
                    <a:pt x="957" y="48"/>
                  </a:lnTo>
                  <a:lnTo>
                    <a:pt x="747" y="30"/>
                  </a:lnTo>
                  <a:lnTo>
                    <a:pt x="501" y="15"/>
                  </a:lnTo>
                  <a:lnTo>
                    <a:pt x="246" y="3"/>
                  </a:lnTo>
                  <a:lnTo>
                    <a:pt x="0" y="0"/>
                  </a:lnTo>
                  <a:lnTo>
                    <a:pt x="0" y="275"/>
                  </a:lnTo>
                  <a:lnTo>
                    <a:pt x="0" y="345"/>
                  </a:lnTo>
                  <a:lnTo>
                    <a:pt x="0" y="275"/>
                  </a:lnTo>
                  <a:lnTo>
                    <a:pt x="0" y="342"/>
                  </a:lnTo>
                  <a:lnTo>
                    <a:pt x="339" y="351"/>
                  </a:lnTo>
                  <a:lnTo>
                    <a:pt x="606" y="372"/>
                  </a:lnTo>
                  <a:lnTo>
                    <a:pt x="852" y="399"/>
                  </a:lnTo>
                  <a:lnTo>
                    <a:pt x="1068" y="435"/>
                  </a:lnTo>
                  <a:lnTo>
                    <a:pt x="1275" y="474"/>
                  </a:lnTo>
                  <a:lnTo>
                    <a:pt x="1545" y="540"/>
                  </a:lnTo>
                  <a:lnTo>
                    <a:pt x="1761" y="603"/>
                  </a:lnTo>
                  <a:lnTo>
                    <a:pt x="1971" y="678"/>
                  </a:lnTo>
                  <a:lnTo>
                    <a:pt x="2166" y="747"/>
                  </a:lnTo>
                  <a:lnTo>
                    <a:pt x="2397" y="852"/>
                  </a:lnTo>
                  <a:lnTo>
                    <a:pt x="2613" y="960"/>
                  </a:lnTo>
                  <a:lnTo>
                    <a:pt x="2832" y="1095"/>
                  </a:lnTo>
                  <a:lnTo>
                    <a:pt x="3012" y="1212"/>
                  </a:lnTo>
                  <a:lnTo>
                    <a:pt x="3186" y="1347"/>
                  </a:lnTo>
                  <a:lnTo>
                    <a:pt x="3351" y="1497"/>
                  </a:lnTo>
                  <a:lnTo>
                    <a:pt x="3480" y="1629"/>
                  </a:lnTo>
                  <a:lnTo>
                    <a:pt x="3612" y="1785"/>
                  </a:lnTo>
                  <a:lnTo>
                    <a:pt x="3699" y="1901"/>
                  </a:lnTo>
                  <a:lnTo>
                    <a:pt x="5142" y="1901"/>
                  </a:lnTo>
                  <a:lnTo>
                    <a:pt x="5076" y="1827"/>
                  </a:lnTo>
                  <a:lnTo>
                    <a:pt x="4968" y="1707"/>
                  </a:lnTo>
                  <a:lnTo>
                    <a:pt x="4797" y="1539"/>
                  </a:lnTo>
                  <a:lnTo>
                    <a:pt x="4617" y="1383"/>
                  </a:lnTo>
                  <a:lnTo>
                    <a:pt x="4410" y="1221"/>
                  </a:lnTo>
                  <a:lnTo>
                    <a:pt x="4185" y="1071"/>
                  </a:lnTo>
                  <a:lnTo>
                    <a:pt x="3960" y="939"/>
                  </a:lnTo>
                  <a:lnTo>
                    <a:pt x="3708" y="801"/>
                  </a:lnTo>
                  <a:lnTo>
                    <a:pt x="3492" y="702"/>
                  </a:lnTo>
                  <a:lnTo>
                    <a:pt x="3231" y="588"/>
                  </a:lnTo>
                  <a:lnTo>
                    <a:pt x="2964" y="489"/>
                  </a:lnTo>
                  <a:lnTo>
                    <a:pt x="2718" y="405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white">
            <a:xfrm>
              <a:off x="0" y="1982"/>
              <a:ext cx="5760" cy="23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9"/>
                </a:cxn>
                <a:cxn ang="0">
                  <a:pos x="558" y="357"/>
                </a:cxn>
                <a:cxn ang="0">
                  <a:pos x="807" y="375"/>
                </a:cxn>
                <a:cxn ang="0">
                  <a:pos x="1056" y="399"/>
                </a:cxn>
                <a:cxn ang="0">
                  <a:pos x="1272" y="426"/>
                </a:cxn>
                <a:cxn ang="0">
                  <a:pos x="1539" y="465"/>
                </a:cxn>
                <a:cxn ang="0">
                  <a:pos x="1791" y="510"/>
                </a:cxn>
                <a:cxn ang="0">
                  <a:pos x="2076" y="570"/>
                </a:cxn>
                <a:cxn ang="0">
                  <a:pos x="2334" y="630"/>
                </a:cxn>
                <a:cxn ang="0">
                  <a:pos x="2544" y="687"/>
                </a:cxn>
                <a:cxn ang="0">
                  <a:pos x="2775" y="759"/>
                </a:cxn>
                <a:cxn ang="0">
                  <a:pos x="3003" y="837"/>
                </a:cxn>
                <a:cxn ang="0">
                  <a:pos x="3231" y="924"/>
                </a:cxn>
                <a:cxn ang="0">
                  <a:pos x="3438" y="1005"/>
                </a:cxn>
                <a:cxn ang="0">
                  <a:pos x="3663" y="1110"/>
                </a:cxn>
                <a:cxn ang="0">
                  <a:pos x="3903" y="1233"/>
                </a:cxn>
                <a:cxn ang="0">
                  <a:pos x="4149" y="1374"/>
                </a:cxn>
                <a:cxn ang="0">
                  <a:pos x="4353" y="1506"/>
                </a:cxn>
                <a:cxn ang="0">
                  <a:pos x="4491" y="1602"/>
                </a:cxn>
                <a:cxn ang="0">
                  <a:pos x="4668" y="1740"/>
                </a:cxn>
                <a:cxn ang="0">
                  <a:pos x="4824" y="1875"/>
                </a:cxn>
                <a:cxn ang="0">
                  <a:pos x="4968" y="2016"/>
                </a:cxn>
                <a:cxn ang="0">
                  <a:pos x="5100" y="2154"/>
                </a:cxn>
                <a:cxn ang="0">
                  <a:pos x="5238" y="2324"/>
                </a:cxn>
                <a:cxn ang="0">
                  <a:pos x="5759" y="2324"/>
                </a:cxn>
                <a:cxn ang="0">
                  <a:pos x="5759" y="1245"/>
                </a:cxn>
                <a:cxn ang="0">
                  <a:pos x="5580" y="1119"/>
                </a:cxn>
                <a:cxn ang="0">
                  <a:pos x="5400" y="1020"/>
                </a:cxn>
                <a:cxn ang="0">
                  <a:pos x="5205" y="918"/>
                </a:cxn>
                <a:cxn ang="0">
                  <a:pos x="5031" y="837"/>
                </a:cxn>
                <a:cxn ang="0">
                  <a:pos x="4866" y="771"/>
                </a:cxn>
                <a:cxn ang="0">
                  <a:pos x="4710" y="711"/>
                </a:cxn>
                <a:cxn ang="0">
                  <a:pos x="4545" y="651"/>
                </a:cxn>
                <a:cxn ang="0">
                  <a:pos x="4386" y="600"/>
                </a:cxn>
                <a:cxn ang="0">
                  <a:pos x="4248" y="552"/>
                </a:cxn>
                <a:cxn ang="0">
                  <a:pos x="3993" y="483"/>
                </a:cxn>
                <a:cxn ang="0">
                  <a:pos x="3777" y="423"/>
                </a:cxn>
                <a:cxn ang="0">
                  <a:pos x="3564" y="375"/>
                </a:cxn>
                <a:cxn ang="0">
                  <a:pos x="3282" y="312"/>
                </a:cxn>
                <a:cxn ang="0">
                  <a:pos x="3003" y="261"/>
                </a:cxn>
                <a:cxn ang="0">
                  <a:pos x="2733" y="213"/>
                </a:cxn>
                <a:cxn ang="0">
                  <a:pos x="2451" y="171"/>
                </a:cxn>
                <a:cxn ang="0">
                  <a:pos x="2211" y="138"/>
                </a:cxn>
                <a:cxn ang="0">
                  <a:pos x="1974" y="108"/>
                </a:cxn>
                <a:cxn ang="0">
                  <a:pos x="1665" y="81"/>
                </a:cxn>
                <a:cxn ang="0">
                  <a:pos x="1437" y="60"/>
                </a:cxn>
                <a:cxn ang="0">
                  <a:pos x="1125" y="36"/>
                </a:cxn>
                <a:cxn ang="0">
                  <a:pos x="828" y="21"/>
                </a:cxn>
                <a:cxn ang="0">
                  <a:pos x="558" y="12"/>
                </a:cxn>
                <a:cxn ang="0">
                  <a:pos x="282" y="3"/>
                </a:cxn>
                <a:cxn ang="0">
                  <a:pos x="0" y="0"/>
                </a:cxn>
              </a:cxnLst>
              <a:rect l="0" t="0" r="r" b="b"/>
              <a:pathLst>
                <a:path w="5760" h="2325">
                  <a:moveTo>
                    <a:pt x="0" y="0"/>
                  </a:moveTo>
                  <a:lnTo>
                    <a:pt x="0" y="339"/>
                  </a:lnTo>
                  <a:lnTo>
                    <a:pt x="558" y="357"/>
                  </a:lnTo>
                  <a:lnTo>
                    <a:pt x="807" y="375"/>
                  </a:lnTo>
                  <a:lnTo>
                    <a:pt x="1056" y="399"/>
                  </a:lnTo>
                  <a:lnTo>
                    <a:pt x="1272" y="426"/>
                  </a:lnTo>
                  <a:lnTo>
                    <a:pt x="1539" y="465"/>
                  </a:lnTo>
                  <a:lnTo>
                    <a:pt x="1791" y="510"/>
                  </a:lnTo>
                  <a:lnTo>
                    <a:pt x="2076" y="570"/>
                  </a:lnTo>
                  <a:lnTo>
                    <a:pt x="2334" y="630"/>
                  </a:lnTo>
                  <a:lnTo>
                    <a:pt x="2544" y="687"/>
                  </a:lnTo>
                  <a:lnTo>
                    <a:pt x="2775" y="759"/>
                  </a:lnTo>
                  <a:lnTo>
                    <a:pt x="3003" y="837"/>
                  </a:lnTo>
                  <a:lnTo>
                    <a:pt x="3231" y="924"/>
                  </a:lnTo>
                  <a:lnTo>
                    <a:pt x="3438" y="1005"/>
                  </a:lnTo>
                  <a:lnTo>
                    <a:pt x="3663" y="1110"/>
                  </a:lnTo>
                  <a:lnTo>
                    <a:pt x="3903" y="1233"/>
                  </a:lnTo>
                  <a:lnTo>
                    <a:pt x="4149" y="1374"/>
                  </a:lnTo>
                  <a:lnTo>
                    <a:pt x="4353" y="1506"/>
                  </a:lnTo>
                  <a:lnTo>
                    <a:pt x="4491" y="1602"/>
                  </a:lnTo>
                  <a:lnTo>
                    <a:pt x="4668" y="1740"/>
                  </a:lnTo>
                  <a:lnTo>
                    <a:pt x="4824" y="1875"/>
                  </a:lnTo>
                  <a:lnTo>
                    <a:pt x="4968" y="2016"/>
                  </a:lnTo>
                  <a:lnTo>
                    <a:pt x="5100" y="2154"/>
                  </a:lnTo>
                  <a:lnTo>
                    <a:pt x="5238" y="2324"/>
                  </a:lnTo>
                  <a:lnTo>
                    <a:pt x="5759" y="2324"/>
                  </a:lnTo>
                  <a:lnTo>
                    <a:pt x="5759" y="1245"/>
                  </a:lnTo>
                  <a:lnTo>
                    <a:pt x="5580" y="1119"/>
                  </a:lnTo>
                  <a:lnTo>
                    <a:pt x="5400" y="1020"/>
                  </a:lnTo>
                  <a:lnTo>
                    <a:pt x="5205" y="918"/>
                  </a:lnTo>
                  <a:lnTo>
                    <a:pt x="5031" y="837"/>
                  </a:lnTo>
                  <a:lnTo>
                    <a:pt x="4866" y="771"/>
                  </a:lnTo>
                  <a:lnTo>
                    <a:pt x="4710" y="711"/>
                  </a:lnTo>
                  <a:lnTo>
                    <a:pt x="4545" y="651"/>
                  </a:lnTo>
                  <a:lnTo>
                    <a:pt x="4386" y="600"/>
                  </a:lnTo>
                  <a:lnTo>
                    <a:pt x="4248" y="552"/>
                  </a:lnTo>
                  <a:lnTo>
                    <a:pt x="3993" y="483"/>
                  </a:lnTo>
                  <a:lnTo>
                    <a:pt x="3777" y="423"/>
                  </a:lnTo>
                  <a:lnTo>
                    <a:pt x="3564" y="375"/>
                  </a:lnTo>
                  <a:lnTo>
                    <a:pt x="3282" y="312"/>
                  </a:lnTo>
                  <a:lnTo>
                    <a:pt x="3003" y="261"/>
                  </a:lnTo>
                  <a:lnTo>
                    <a:pt x="2733" y="213"/>
                  </a:lnTo>
                  <a:lnTo>
                    <a:pt x="2451" y="171"/>
                  </a:lnTo>
                  <a:lnTo>
                    <a:pt x="2211" y="138"/>
                  </a:lnTo>
                  <a:lnTo>
                    <a:pt x="1974" y="108"/>
                  </a:lnTo>
                  <a:lnTo>
                    <a:pt x="1665" y="81"/>
                  </a:lnTo>
                  <a:lnTo>
                    <a:pt x="1437" y="60"/>
                  </a:lnTo>
                  <a:lnTo>
                    <a:pt x="1125" y="36"/>
                  </a:lnTo>
                  <a:lnTo>
                    <a:pt x="828" y="21"/>
                  </a:lnTo>
                  <a:lnTo>
                    <a:pt x="558" y="12"/>
                  </a:lnTo>
                  <a:lnTo>
                    <a:pt x="282" y="3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white">
            <a:xfrm>
              <a:off x="0" y="1550"/>
              <a:ext cx="5760" cy="157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1"/>
                </a:cxn>
                <a:cxn ang="0">
                  <a:pos x="282" y="357"/>
                </a:cxn>
                <a:cxn ang="0">
                  <a:pos x="627" y="363"/>
                </a:cxn>
                <a:cxn ang="0">
                  <a:pos x="960" y="375"/>
                </a:cxn>
                <a:cxn ang="0">
                  <a:pos x="1218" y="393"/>
                </a:cxn>
                <a:cxn ang="0">
                  <a:pos x="1470" y="411"/>
                </a:cxn>
                <a:cxn ang="0">
                  <a:pos x="1746" y="435"/>
                </a:cxn>
                <a:cxn ang="0">
                  <a:pos x="2022" y="462"/>
                </a:cxn>
                <a:cxn ang="0">
                  <a:pos x="2340" y="504"/>
                </a:cxn>
                <a:cxn ang="0">
                  <a:pos x="2664" y="549"/>
                </a:cxn>
                <a:cxn ang="0">
                  <a:pos x="2952" y="597"/>
                </a:cxn>
                <a:cxn ang="0">
                  <a:pos x="3225" y="648"/>
                </a:cxn>
                <a:cxn ang="0">
                  <a:pos x="3513" y="708"/>
                </a:cxn>
                <a:cxn ang="0">
                  <a:pos x="3693" y="750"/>
                </a:cxn>
                <a:cxn ang="0">
                  <a:pos x="3936" y="810"/>
                </a:cxn>
                <a:cxn ang="0">
                  <a:pos x="4095" y="855"/>
                </a:cxn>
                <a:cxn ang="0">
                  <a:pos x="4281" y="909"/>
                </a:cxn>
                <a:cxn ang="0">
                  <a:pos x="4503" y="981"/>
                </a:cxn>
                <a:cxn ang="0">
                  <a:pos x="4704" y="1053"/>
                </a:cxn>
                <a:cxn ang="0">
                  <a:pos x="4911" y="1131"/>
                </a:cxn>
                <a:cxn ang="0">
                  <a:pos x="5073" y="1197"/>
                </a:cxn>
                <a:cxn ang="0">
                  <a:pos x="5256" y="1281"/>
                </a:cxn>
                <a:cxn ang="0">
                  <a:pos x="5475" y="1401"/>
                </a:cxn>
                <a:cxn ang="0">
                  <a:pos x="5628" y="1482"/>
                </a:cxn>
                <a:cxn ang="0">
                  <a:pos x="5759" y="1572"/>
                </a:cxn>
                <a:cxn ang="0">
                  <a:pos x="5759" y="633"/>
                </a:cxn>
                <a:cxn ang="0">
                  <a:pos x="5493" y="570"/>
                </a:cxn>
                <a:cxn ang="0">
                  <a:pos x="5214" y="501"/>
                </a:cxn>
                <a:cxn ang="0">
                  <a:pos x="4950" y="444"/>
                </a:cxn>
                <a:cxn ang="0">
                  <a:pos x="4701" y="396"/>
                </a:cxn>
                <a:cxn ang="0">
                  <a:pos x="4425" y="348"/>
                </a:cxn>
                <a:cxn ang="0">
                  <a:pos x="4110" y="294"/>
                </a:cxn>
                <a:cxn ang="0">
                  <a:pos x="3813" y="252"/>
                </a:cxn>
                <a:cxn ang="0">
                  <a:pos x="3549" y="213"/>
                </a:cxn>
                <a:cxn ang="0">
                  <a:pos x="3261" y="183"/>
                </a:cxn>
                <a:cxn ang="0">
                  <a:pos x="3015" y="153"/>
                </a:cxn>
                <a:cxn ang="0">
                  <a:pos x="2757" y="129"/>
                </a:cxn>
                <a:cxn ang="0">
                  <a:pos x="2520" y="105"/>
                </a:cxn>
                <a:cxn ang="0">
                  <a:pos x="2301" y="87"/>
                </a:cxn>
                <a:cxn ang="0">
                  <a:pos x="2013" y="66"/>
                </a:cxn>
                <a:cxn ang="0">
                  <a:pos x="1731" y="48"/>
                </a:cxn>
                <a:cxn ang="0">
                  <a:pos x="1524" y="39"/>
                </a:cxn>
                <a:cxn ang="0">
                  <a:pos x="1260" y="27"/>
                </a:cxn>
                <a:cxn ang="0">
                  <a:pos x="966" y="15"/>
                </a:cxn>
                <a:cxn ang="0">
                  <a:pos x="714" y="12"/>
                </a:cxn>
                <a:cxn ang="0">
                  <a:pos x="510" y="6"/>
                </a:cxn>
                <a:cxn ang="0">
                  <a:pos x="243" y="0"/>
                </a:cxn>
                <a:cxn ang="0">
                  <a:pos x="0" y="0"/>
                </a:cxn>
              </a:cxnLst>
              <a:rect l="0" t="0" r="r" b="b"/>
              <a:pathLst>
                <a:path w="5760" h="1573">
                  <a:moveTo>
                    <a:pt x="0" y="0"/>
                  </a:moveTo>
                  <a:lnTo>
                    <a:pt x="0" y="351"/>
                  </a:lnTo>
                  <a:lnTo>
                    <a:pt x="282" y="357"/>
                  </a:lnTo>
                  <a:lnTo>
                    <a:pt x="627" y="363"/>
                  </a:lnTo>
                  <a:lnTo>
                    <a:pt x="960" y="375"/>
                  </a:lnTo>
                  <a:lnTo>
                    <a:pt x="1218" y="393"/>
                  </a:lnTo>
                  <a:lnTo>
                    <a:pt x="1470" y="411"/>
                  </a:lnTo>
                  <a:lnTo>
                    <a:pt x="1746" y="435"/>
                  </a:lnTo>
                  <a:lnTo>
                    <a:pt x="2022" y="462"/>
                  </a:lnTo>
                  <a:lnTo>
                    <a:pt x="2340" y="504"/>
                  </a:lnTo>
                  <a:lnTo>
                    <a:pt x="2664" y="549"/>
                  </a:lnTo>
                  <a:lnTo>
                    <a:pt x="2952" y="597"/>
                  </a:lnTo>
                  <a:lnTo>
                    <a:pt x="3225" y="648"/>
                  </a:lnTo>
                  <a:lnTo>
                    <a:pt x="3513" y="708"/>
                  </a:lnTo>
                  <a:lnTo>
                    <a:pt x="3693" y="750"/>
                  </a:lnTo>
                  <a:lnTo>
                    <a:pt x="3936" y="810"/>
                  </a:lnTo>
                  <a:lnTo>
                    <a:pt x="4095" y="855"/>
                  </a:lnTo>
                  <a:lnTo>
                    <a:pt x="4281" y="909"/>
                  </a:lnTo>
                  <a:lnTo>
                    <a:pt x="4503" y="981"/>
                  </a:lnTo>
                  <a:lnTo>
                    <a:pt x="4704" y="1053"/>
                  </a:lnTo>
                  <a:lnTo>
                    <a:pt x="4911" y="1131"/>
                  </a:lnTo>
                  <a:lnTo>
                    <a:pt x="5073" y="1197"/>
                  </a:lnTo>
                  <a:lnTo>
                    <a:pt x="5256" y="1281"/>
                  </a:lnTo>
                  <a:lnTo>
                    <a:pt x="5475" y="1401"/>
                  </a:lnTo>
                  <a:lnTo>
                    <a:pt x="5628" y="1482"/>
                  </a:lnTo>
                  <a:lnTo>
                    <a:pt x="5759" y="1572"/>
                  </a:lnTo>
                  <a:lnTo>
                    <a:pt x="5759" y="633"/>
                  </a:lnTo>
                  <a:lnTo>
                    <a:pt x="5493" y="570"/>
                  </a:lnTo>
                  <a:lnTo>
                    <a:pt x="5214" y="501"/>
                  </a:lnTo>
                  <a:lnTo>
                    <a:pt x="4950" y="444"/>
                  </a:lnTo>
                  <a:lnTo>
                    <a:pt x="4701" y="396"/>
                  </a:lnTo>
                  <a:lnTo>
                    <a:pt x="4425" y="348"/>
                  </a:lnTo>
                  <a:lnTo>
                    <a:pt x="4110" y="294"/>
                  </a:lnTo>
                  <a:lnTo>
                    <a:pt x="3813" y="252"/>
                  </a:lnTo>
                  <a:lnTo>
                    <a:pt x="3549" y="213"/>
                  </a:lnTo>
                  <a:lnTo>
                    <a:pt x="3261" y="183"/>
                  </a:lnTo>
                  <a:lnTo>
                    <a:pt x="3015" y="153"/>
                  </a:lnTo>
                  <a:lnTo>
                    <a:pt x="2757" y="129"/>
                  </a:lnTo>
                  <a:lnTo>
                    <a:pt x="2520" y="105"/>
                  </a:lnTo>
                  <a:lnTo>
                    <a:pt x="2301" y="87"/>
                  </a:lnTo>
                  <a:lnTo>
                    <a:pt x="2013" y="66"/>
                  </a:lnTo>
                  <a:lnTo>
                    <a:pt x="1731" y="48"/>
                  </a:lnTo>
                  <a:lnTo>
                    <a:pt x="1524" y="39"/>
                  </a:lnTo>
                  <a:lnTo>
                    <a:pt x="1260" y="27"/>
                  </a:lnTo>
                  <a:lnTo>
                    <a:pt x="966" y="15"/>
                  </a:lnTo>
                  <a:lnTo>
                    <a:pt x="714" y="12"/>
                  </a:lnTo>
                  <a:lnTo>
                    <a:pt x="510" y="6"/>
                  </a:lnTo>
                  <a:lnTo>
                    <a:pt x="24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white">
            <a:xfrm>
              <a:off x="0" y="1130"/>
              <a:ext cx="5760" cy="9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9"/>
                </a:cxn>
                <a:cxn ang="0">
                  <a:pos x="318" y="342"/>
                </a:cxn>
                <a:cxn ang="0">
                  <a:pos x="591" y="348"/>
                </a:cxn>
                <a:cxn ang="0">
                  <a:pos x="846" y="354"/>
                </a:cxn>
                <a:cxn ang="0">
                  <a:pos x="1074" y="360"/>
                </a:cxn>
                <a:cxn ang="0">
                  <a:pos x="1314" y="366"/>
                </a:cxn>
                <a:cxn ang="0">
                  <a:pos x="1599" y="381"/>
                </a:cxn>
                <a:cxn ang="0">
                  <a:pos x="1911" y="399"/>
                </a:cxn>
                <a:cxn ang="0">
                  <a:pos x="2241" y="420"/>
                </a:cxn>
                <a:cxn ang="0">
                  <a:pos x="2619" y="453"/>
                </a:cxn>
                <a:cxn ang="0">
                  <a:pos x="2889" y="477"/>
                </a:cxn>
                <a:cxn ang="0">
                  <a:pos x="3177" y="507"/>
                </a:cxn>
                <a:cxn ang="0">
                  <a:pos x="3498" y="543"/>
                </a:cxn>
                <a:cxn ang="0">
                  <a:pos x="3813" y="585"/>
                </a:cxn>
                <a:cxn ang="0">
                  <a:pos x="4044" y="618"/>
                </a:cxn>
                <a:cxn ang="0">
                  <a:pos x="4365" y="669"/>
                </a:cxn>
                <a:cxn ang="0">
                  <a:pos x="4683" y="726"/>
                </a:cxn>
                <a:cxn ang="0">
                  <a:pos x="4980" y="786"/>
                </a:cxn>
                <a:cxn ang="0">
                  <a:pos x="5268" y="846"/>
                </a:cxn>
                <a:cxn ang="0">
                  <a:pos x="5646" y="942"/>
                </a:cxn>
                <a:cxn ang="0">
                  <a:pos x="5759" y="969"/>
                </a:cxn>
                <a:cxn ang="0">
                  <a:pos x="5759" y="0"/>
                </a:cxn>
                <a:cxn ang="0">
                  <a:pos x="0" y="0"/>
                </a:cxn>
              </a:cxnLst>
              <a:rect l="0" t="0" r="r" b="b"/>
              <a:pathLst>
                <a:path w="5760" h="970">
                  <a:moveTo>
                    <a:pt x="0" y="0"/>
                  </a:moveTo>
                  <a:lnTo>
                    <a:pt x="0" y="339"/>
                  </a:lnTo>
                  <a:lnTo>
                    <a:pt x="318" y="342"/>
                  </a:lnTo>
                  <a:lnTo>
                    <a:pt x="591" y="348"/>
                  </a:lnTo>
                  <a:lnTo>
                    <a:pt x="846" y="354"/>
                  </a:lnTo>
                  <a:lnTo>
                    <a:pt x="1074" y="360"/>
                  </a:lnTo>
                  <a:lnTo>
                    <a:pt x="1314" y="366"/>
                  </a:lnTo>
                  <a:lnTo>
                    <a:pt x="1599" y="381"/>
                  </a:lnTo>
                  <a:lnTo>
                    <a:pt x="1911" y="399"/>
                  </a:lnTo>
                  <a:lnTo>
                    <a:pt x="2241" y="420"/>
                  </a:lnTo>
                  <a:lnTo>
                    <a:pt x="2619" y="453"/>
                  </a:lnTo>
                  <a:lnTo>
                    <a:pt x="2889" y="477"/>
                  </a:lnTo>
                  <a:lnTo>
                    <a:pt x="3177" y="507"/>
                  </a:lnTo>
                  <a:lnTo>
                    <a:pt x="3498" y="543"/>
                  </a:lnTo>
                  <a:lnTo>
                    <a:pt x="3813" y="585"/>
                  </a:lnTo>
                  <a:lnTo>
                    <a:pt x="4044" y="618"/>
                  </a:lnTo>
                  <a:lnTo>
                    <a:pt x="4365" y="669"/>
                  </a:lnTo>
                  <a:lnTo>
                    <a:pt x="4683" y="726"/>
                  </a:lnTo>
                  <a:lnTo>
                    <a:pt x="4980" y="786"/>
                  </a:lnTo>
                  <a:lnTo>
                    <a:pt x="5268" y="846"/>
                  </a:lnTo>
                  <a:lnTo>
                    <a:pt x="5646" y="942"/>
                  </a:lnTo>
                  <a:lnTo>
                    <a:pt x="5759" y="969"/>
                  </a:lnTo>
                  <a:lnTo>
                    <a:pt x="5759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white">
            <a:xfrm>
              <a:off x="0" y="-13"/>
              <a:ext cx="5760" cy="1060"/>
            </a:xfrm>
            <a:custGeom>
              <a:avLst/>
              <a:gdLst/>
              <a:ahLst/>
              <a:cxnLst>
                <a:cxn ang="0">
                  <a:pos x="0" y="753"/>
                </a:cxn>
                <a:cxn ang="0">
                  <a:pos x="0" y="1059"/>
                </a:cxn>
                <a:cxn ang="0">
                  <a:pos x="5759" y="1059"/>
                </a:cxn>
                <a:cxn ang="0">
                  <a:pos x="5759" y="0"/>
                </a:cxn>
                <a:cxn ang="0">
                  <a:pos x="5430" y="0"/>
                </a:cxn>
                <a:cxn ang="0">
                  <a:pos x="5298" y="84"/>
                </a:cxn>
                <a:cxn ang="0">
                  <a:pos x="5136" y="159"/>
                </a:cxn>
                <a:cxn ang="0">
                  <a:pos x="4968" y="222"/>
                </a:cxn>
                <a:cxn ang="0">
                  <a:pos x="4812" y="267"/>
                </a:cxn>
                <a:cxn ang="0">
                  <a:pos x="4626" y="324"/>
                </a:cxn>
                <a:cxn ang="0">
                  <a:pos x="4440" y="366"/>
                </a:cxn>
                <a:cxn ang="0">
                  <a:pos x="4230" y="414"/>
                </a:cxn>
                <a:cxn ang="0">
                  <a:pos x="3939" y="468"/>
                </a:cxn>
                <a:cxn ang="0">
                  <a:pos x="3711" y="504"/>
                </a:cxn>
                <a:cxn ang="0">
                  <a:pos x="3441" y="543"/>
                </a:cxn>
                <a:cxn ang="0">
                  <a:pos x="3189" y="579"/>
                </a:cxn>
                <a:cxn ang="0">
                  <a:pos x="2925" y="606"/>
                </a:cxn>
                <a:cxn ang="0">
                  <a:pos x="2679" y="633"/>
                </a:cxn>
                <a:cxn ang="0">
                  <a:pos x="2418" y="654"/>
                </a:cxn>
                <a:cxn ang="0">
                  <a:pos x="2142" y="675"/>
                </a:cxn>
                <a:cxn ang="0">
                  <a:pos x="1896" y="693"/>
                </a:cxn>
                <a:cxn ang="0">
                  <a:pos x="1647" y="708"/>
                </a:cxn>
                <a:cxn ang="0">
                  <a:pos x="1404" y="720"/>
                </a:cxn>
                <a:cxn ang="0">
                  <a:pos x="1170" y="732"/>
                </a:cxn>
                <a:cxn ang="0">
                  <a:pos x="906" y="738"/>
                </a:cxn>
                <a:cxn ang="0">
                  <a:pos x="534" y="747"/>
                </a:cxn>
                <a:cxn ang="0">
                  <a:pos x="201" y="753"/>
                </a:cxn>
                <a:cxn ang="0">
                  <a:pos x="0" y="753"/>
                </a:cxn>
              </a:cxnLst>
              <a:rect l="0" t="0" r="r" b="b"/>
              <a:pathLst>
                <a:path w="5760" h="1060">
                  <a:moveTo>
                    <a:pt x="0" y="753"/>
                  </a:moveTo>
                  <a:lnTo>
                    <a:pt x="0" y="1059"/>
                  </a:lnTo>
                  <a:lnTo>
                    <a:pt x="5759" y="1059"/>
                  </a:lnTo>
                  <a:lnTo>
                    <a:pt x="5759" y="0"/>
                  </a:lnTo>
                  <a:lnTo>
                    <a:pt x="5430" y="0"/>
                  </a:lnTo>
                  <a:lnTo>
                    <a:pt x="5298" y="84"/>
                  </a:lnTo>
                  <a:lnTo>
                    <a:pt x="5136" y="159"/>
                  </a:lnTo>
                  <a:lnTo>
                    <a:pt x="4968" y="222"/>
                  </a:lnTo>
                  <a:lnTo>
                    <a:pt x="4812" y="267"/>
                  </a:lnTo>
                  <a:lnTo>
                    <a:pt x="4626" y="324"/>
                  </a:lnTo>
                  <a:lnTo>
                    <a:pt x="4440" y="366"/>
                  </a:lnTo>
                  <a:lnTo>
                    <a:pt x="4230" y="414"/>
                  </a:lnTo>
                  <a:lnTo>
                    <a:pt x="3939" y="468"/>
                  </a:lnTo>
                  <a:lnTo>
                    <a:pt x="3711" y="504"/>
                  </a:lnTo>
                  <a:lnTo>
                    <a:pt x="3441" y="543"/>
                  </a:lnTo>
                  <a:lnTo>
                    <a:pt x="3189" y="579"/>
                  </a:lnTo>
                  <a:lnTo>
                    <a:pt x="2925" y="606"/>
                  </a:lnTo>
                  <a:lnTo>
                    <a:pt x="2679" y="633"/>
                  </a:lnTo>
                  <a:lnTo>
                    <a:pt x="2418" y="654"/>
                  </a:lnTo>
                  <a:lnTo>
                    <a:pt x="2142" y="675"/>
                  </a:lnTo>
                  <a:lnTo>
                    <a:pt x="1896" y="693"/>
                  </a:lnTo>
                  <a:lnTo>
                    <a:pt x="1647" y="708"/>
                  </a:lnTo>
                  <a:lnTo>
                    <a:pt x="1404" y="720"/>
                  </a:lnTo>
                  <a:lnTo>
                    <a:pt x="1170" y="732"/>
                  </a:lnTo>
                  <a:lnTo>
                    <a:pt x="906" y="738"/>
                  </a:lnTo>
                  <a:lnTo>
                    <a:pt x="534" y="747"/>
                  </a:lnTo>
                  <a:lnTo>
                    <a:pt x="201" y="753"/>
                  </a:lnTo>
                  <a:lnTo>
                    <a:pt x="0" y="753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white">
            <a:xfrm>
              <a:off x="0" y="-13"/>
              <a:ext cx="5284" cy="673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0" y="672"/>
                </a:cxn>
                <a:cxn ang="0">
                  <a:pos x="303" y="672"/>
                </a:cxn>
                <a:cxn ang="0">
                  <a:pos x="723" y="663"/>
                </a:cxn>
                <a:cxn ang="0">
                  <a:pos x="1020" y="654"/>
                </a:cxn>
                <a:cxn ang="0">
                  <a:pos x="1302" y="642"/>
                </a:cxn>
                <a:cxn ang="0">
                  <a:pos x="1554" y="630"/>
                </a:cxn>
                <a:cxn ang="0">
                  <a:pos x="1779" y="615"/>
                </a:cxn>
                <a:cxn ang="0">
                  <a:pos x="1962" y="606"/>
                </a:cxn>
                <a:cxn ang="0">
                  <a:pos x="2193" y="588"/>
                </a:cxn>
                <a:cxn ang="0">
                  <a:pos x="2448" y="570"/>
                </a:cxn>
                <a:cxn ang="0">
                  <a:pos x="2700" y="546"/>
                </a:cxn>
                <a:cxn ang="0">
                  <a:pos x="2904" y="528"/>
                </a:cxn>
                <a:cxn ang="0">
                  <a:pos x="3138" y="498"/>
                </a:cxn>
                <a:cxn ang="0">
                  <a:pos x="3324" y="474"/>
                </a:cxn>
                <a:cxn ang="0">
                  <a:pos x="3534" y="447"/>
                </a:cxn>
                <a:cxn ang="0">
                  <a:pos x="3735" y="420"/>
                </a:cxn>
                <a:cxn ang="0">
                  <a:pos x="3933" y="384"/>
                </a:cxn>
                <a:cxn ang="0">
                  <a:pos x="4116" y="351"/>
                </a:cxn>
                <a:cxn ang="0">
                  <a:pos x="4266" y="318"/>
                </a:cxn>
                <a:cxn ang="0">
                  <a:pos x="4446" y="279"/>
                </a:cxn>
                <a:cxn ang="0">
                  <a:pos x="4620" y="237"/>
                </a:cxn>
                <a:cxn ang="0">
                  <a:pos x="4779" y="192"/>
                </a:cxn>
                <a:cxn ang="0">
                  <a:pos x="4920" y="147"/>
                </a:cxn>
                <a:cxn ang="0">
                  <a:pos x="5085" y="90"/>
                </a:cxn>
                <a:cxn ang="0">
                  <a:pos x="5193" y="42"/>
                </a:cxn>
                <a:cxn ang="0">
                  <a:pos x="5283" y="0"/>
                </a:cxn>
                <a:cxn ang="0">
                  <a:pos x="3201" y="0"/>
                </a:cxn>
                <a:cxn ang="0">
                  <a:pos x="2982" y="57"/>
                </a:cxn>
                <a:cxn ang="0">
                  <a:pos x="2775" y="108"/>
                </a:cxn>
                <a:cxn ang="0">
                  <a:pos x="2562" y="150"/>
                </a:cxn>
                <a:cxn ang="0">
                  <a:pos x="2397" y="183"/>
                </a:cxn>
                <a:cxn ang="0">
                  <a:pos x="2205" y="213"/>
                </a:cxn>
                <a:cxn ang="0">
                  <a:pos x="2001" y="243"/>
                </a:cxn>
                <a:cxn ang="0">
                  <a:pos x="1776" y="273"/>
                </a:cxn>
                <a:cxn ang="0">
                  <a:pos x="1536" y="297"/>
                </a:cxn>
                <a:cxn ang="0">
                  <a:pos x="1344" y="312"/>
                </a:cxn>
                <a:cxn ang="0">
                  <a:pos x="1134" y="330"/>
                </a:cxn>
                <a:cxn ang="0">
                  <a:pos x="921" y="342"/>
                </a:cxn>
                <a:cxn ang="0">
                  <a:pos x="696" y="354"/>
                </a:cxn>
                <a:cxn ang="0">
                  <a:pos x="501" y="360"/>
                </a:cxn>
                <a:cxn ang="0">
                  <a:pos x="279" y="366"/>
                </a:cxn>
                <a:cxn ang="0">
                  <a:pos x="99" y="369"/>
                </a:cxn>
                <a:cxn ang="0">
                  <a:pos x="0" y="366"/>
                </a:cxn>
              </a:cxnLst>
              <a:rect l="0" t="0" r="r" b="b"/>
              <a:pathLst>
                <a:path w="5284" h="673">
                  <a:moveTo>
                    <a:pt x="0" y="366"/>
                  </a:moveTo>
                  <a:lnTo>
                    <a:pt x="0" y="672"/>
                  </a:lnTo>
                  <a:lnTo>
                    <a:pt x="303" y="672"/>
                  </a:lnTo>
                  <a:lnTo>
                    <a:pt x="723" y="663"/>
                  </a:lnTo>
                  <a:lnTo>
                    <a:pt x="1020" y="654"/>
                  </a:lnTo>
                  <a:lnTo>
                    <a:pt x="1302" y="642"/>
                  </a:lnTo>
                  <a:lnTo>
                    <a:pt x="1554" y="630"/>
                  </a:lnTo>
                  <a:lnTo>
                    <a:pt x="1779" y="615"/>
                  </a:lnTo>
                  <a:lnTo>
                    <a:pt x="1962" y="606"/>
                  </a:lnTo>
                  <a:lnTo>
                    <a:pt x="2193" y="588"/>
                  </a:lnTo>
                  <a:lnTo>
                    <a:pt x="2448" y="570"/>
                  </a:lnTo>
                  <a:lnTo>
                    <a:pt x="2700" y="546"/>
                  </a:lnTo>
                  <a:lnTo>
                    <a:pt x="2904" y="528"/>
                  </a:lnTo>
                  <a:lnTo>
                    <a:pt x="3138" y="498"/>
                  </a:lnTo>
                  <a:lnTo>
                    <a:pt x="3324" y="474"/>
                  </a:lnTo>
                  <a:lnTo>
                    <a:pt x="3534" y="447"/>
                  </a:lnTo>
                  <a:lnTo>
                    <a:pt x="3735" y="420"/>
                  </a:lnTo>
                  <a:lnTo>
                    <a:pt x="3933" y="384"/>
                  </a:lnTo>
                  <a:lnTo>
                    <a:pt x="4116" y="351"/>
                  </a:lnTo>
                  <a:lnTo>
                    <a:pt x="4266" y="318"/>
                  </a:lnTo>
                  <a:lnTo>
                    <a:pt x="4446" y="279"/>
                  </a:lnTo>
                  <a:lnTo>
                    <a:pt x="4620" y="237"/>
                  </a:lnTo>
                  <a:lnTo>
                    <a:pt x="4779" y="192"/>
                  </a:lnTo>
                  <a:lnTo>
                    <a:pt x="4920" y="147"/>
                  </a:lnTo>
                  <a:lnTo>
                    <a:pt x="5085" y="90"/>
                  </a:lnTo>
                  <a:lnTo>
                    <a:pt x="5193" y="42"/>
                  </a:lnTo>
                  <a:lnTo>
                    <a:pt x="5283" y="0"/>
                  </a:lnTo>
                  <a:lnTo>
                    <a:pt x="3201" y="0"/>
                  </a:lnTo>
                  <a:lnTo>
                    <a:pt x="2982" y="57"/>
                  </a:lnTo>
                  <a:lnTo>
                    <a:pt x="2775" y="108"/>
                  </a:lnTo>
                  <a:lnTo>
                    <a:pt x="2562" y="150"/>
                  </a:lnTo>
                  <a:lnTo>
                    <a:pt x="2397" y="183"/>
                  </a:lnTo>
                  <a:lnTo>
                    <a:pt x="2205" y="213"/>
                  </a:lnTo>
                  <a:lnTo>
                    <a:pt x="2001" y="243"/>
                  </a:lnTo>
                  <a:lnTo>
                    <a:pt x="1776" y="273"/>
                  </a:lnTo>
                  <a:lnTo>
                    <a:pt x="1536" y="297"/>
                  </a:lnTo>
                  <a:lnTo>
                    <a:pt x="1344" y="312"/>
                  </a:lnTo>
                  <a:lnTo>
                    <a:pt x="1134" y="330"/>
                  </a:lnTo>
                  <a:lnTo>
                    <a:pt x="921" y="342"/>
                  </a:lnTo>
                  <a:lnTo>
                    <a:pt x="696" y="354"/>
                  </a:lnTo>
                  <a:lnTo>
                    <a:pt x="501" y="360"/>
                  </a:lnTo>
                  <a:lnTo>
                    <a:pt x="279" y="366"/>
                  </a:lnTo>
                  <a:lnTo>
                    <a:pt x="99" y="369"/>
                  </a:lnTo>
                  <a:lnTo>
                    <a:pt x="0" y="366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white">
            <a:xfrm>
              <a:off x="0" y="-13"/>
              <a:ext cx="2884" cy="2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5"/>
                </a:cxn>
                <a:cxn ang="0">
                  <a:pos x="192" y="285"/>
                </a:cxn>
                <a:cxn ang="0">
                  <a:pos x="384" y="282"/>
                </a:cxn>
                <a:cxn ang="0">
                  <a:pos x="579" y="276"/>
                </a:cxn>
                <a:cxn ang="0">
                  <a:pos x="789" y="267"/>
                </a:cxn>
                <a:cxn ang="0">
                  <a:pos x="999" y="258"/>
                </a:cxn>
                <a:cxn ang="0">
                  <a:pos x="1161" y="246"/>
                </a:cxn>
                <a:cxn ang="0">
                  <a:pos x="1302" y="234"/>
                </a:cxn>
                <a:cxn ang="0">
                  <a:pos x="1458" y="222"/>
                </a:cxn>
                <a:cxn ang="0">
                  <a:pos x="1665" y="201"/>
                </a:cxn>
                <a:cxn ang="0">
                  <a:pos x="1992" y="159"/>
                </a:cxn>
                <a:cxn ang="0">
                  <a:pos x="2301" y="117"/>
                </a:cxn>
                <a:cxn ang="0">
                  <a:pos x="2604" y="60"/>
                </a:cxn>
                <a:cxn ang="0">
                  <a:pos x="2883" y="0"/>
                </a:cxn>
                <a:cxn ang="0">
                  <a:pos x="0" y="0"/>
                </a:cxn>
              </a:cxnLst>
              <a:rect l="0" t="0" r="r" b="b"/>
              <a:pathLst>
                <a:path w="2884" h="286">
                  <a:moveTo>
                    <a:pt x="0" y="0"/>
                  </a:moveTo>
                  <a:lnTo>
                    <a:pt x="0" y="285"/>
                  </a:lnTo>
                  <a:lnTo>
                    <a:pt x="192" y="285"/>
                  </a:lnTo>
                  <a:lnTo>
                    <a:pt x="384" y="282"/>
                  </a:lnTo>
                  <a:lnTo>
                    <a:pt x="579" y="276"/>
                  </a:lnTo>
                  <a:lnTo>
                    <a:pt x="789" y="267"/>
                  </a:lnTo>
                  <a:lnTo>
                    <a:pt x="999" y="258"/>
                  </a:lnTo>
                  <a:lnTo>
                    <a:pt x="1161" y="246"/>
                  </a:lnTo>
                  <a:lnTo>
                    <a:pt x="1302" y="234"/>
                  </a:lnTo>
                  <a:lnTo>
                    <a:pt x="1458" y="222"/>
                  </a:lnTo>
                  <a:lnTo>
                    <a:pt x="1665" y="201"/>
                  </a:lnTo>
                  <a:lnTo>
                    <a:pt x="1992" y="159"/>
                  </a:lnTo>
                  <a:lnTo>
                    <a:pt x="2301" y="117"/>
                  </a:lnTo>
                  <a:lnTo>
                    <a:pt x="2604" y="60"/>
                  </a:lnTo>
                  <a:lnTo>
                    <a:pt x="288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</p:grpSp>
      <p:pic>
        <p:nvPicPr>
          <p:cNvPr id="14" name="Picture 17" descr="fost-smal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1475" y="6021388"/>
            <a:ext cx="9017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6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0574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 du masque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15" name="Rectangle 1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February 10-11, 2011</a:t>
            </a:r>
            <a:endParaRPr lang="fr-FR"/>
          </a:p>
        </p:txBody>
      </p:sp>
      <p:sp>
        <p:nvSpPr>
          <p:cNvPr id="1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ANR EXOZODI Kick-Off meeting</a:t>
            </a:r>
            <a:endParaRPr lang="fr-FR"/>
          </a:p>
        </p:txBody>
      </p:sp>
      <p:sp>
        <p:nvSpPr>
          <p:cNvPr id="1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19DF8-3A35-45F4-8E5E-A4E89531A54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February 10-11, 2011</a:t>
            </a:r>
            <a:endParaRPr lang="fr-FR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ANR EXOZODI Kick-Off meeting</a:t>
            </a:r>
            <a:endParaRPr lang="fr-FR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32EE8-2B7C-4F68-8E11-E62CB183778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February 10-11, 2011</a:t>
            </a:r>
            <a:endParaRPr lang="fr-FR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ANR EXOZODI Kick-Off meeting</a:t>
            </a:r>
            <a:endParaRPr lang="fr-FR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B8A64-FF5F-45FA-B852-5DB4E97CAAD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February 10-11, 2011</a:t>
            </a:r>
            <a:endParaRPr lang="fr-FR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ANR EXOZODI Kick-Off meeting</a:t>
            </a:r>
            <a:endParaRPr lang="fr-FR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14C262-6742-4368-8D40-374564E20E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February 10-11, 2011</a:t>
            </a:r>
            <a:endParaRPr lang="fr-FR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ANR EXOZODI Kick-Off meeting</a:t>
            </a:r>
            <a:endParaRPr lang="fr-FR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11E31-C481-456D-9F64-6AEDFCD56F8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February 10-11, 2011</a:t>
            </a:r>
            <a:endParaRPr lang="fr-FR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ANR EXOZODI Kick-Off meeting</a:t>
            </a:r>
            <a:endParaRPr lang="fr-FR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46D6C-A4C0-41E7-A24C-F8F1D8A196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February 10-11, 2011</a:t>
            </a:r>
            <a:endParaRPr lang="fr-FR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ANR EXOZODI Kick-Off meeting</a:t>
            </a:r>
            <a:endParaRPr lang="fr-FR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D356FE-BC17-4B79-863F-2E30EB24C5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February 10-11, 2011</a:t>
            </a:r>
            <a:endParaRPr lang="fr-FR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ANR EXOZODI Kick-Off meeting</a:t>
            </a:r>
            <a:endParaRPr lang="fr-FR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96434-9A10-4889-B30E-83540B1A168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February 10-11, 2011</a:t>
            </a:r>
            <a:endParaRPr lang="fr-FR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ANR EXOZODI Kick-Off meeting</a:t>
            </a:r>
            <a:endParaRPr lang="fr-FR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EB35E-CAED-4319-9C59-F1547CB4F74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February 10-11, 2011</a:t>
            </a:r>
            <a:endParaRPr lang="fr-FR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ANR EXOZODI Kick-Off meeting</a:t>
            </a:r>
            <a:endParaRPr lang="fr-FR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DE18FF-3AC0-4C7D-8645-1783513C5BC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February 10-11, 2011</a:t>
            </a:r>
            <a:endParaRPr lang="fr-FR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ANR EXOZODI Kick-Off meeting</a:t>
            </a:r>
            <a:endParaRPr lang="fr-FR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4DA6C-60E4-462E-9962-AB646B45DE9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February 10-11, 2011</a:t>
            </a:r>
            <a:endParaRPr lang="fr-FR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ANR EXOZODI Kick-Off meeting</a:t>
            </a:r>
            <a:endParaRPr lang="fr-FR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00FE9A-E4FD-49B3-A906-93917B180A2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February 10-11, 2011</a:t>
            </a:r>
            <a:endParaRPr lang="fr-FR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ANR EXOZODI Kick-Off meeting</a:t>
            </a:r>
            <a:endParaRPr lang="fr-FR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40765B-3ACC-46B9-8D20-994C1BB6D87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-9525" y="-20638"/>
            <a:ext cx="9153525" cy="6878638"/>
            <a:chOff x="-6" y="-13"/>
            <a:chExt cx="5766" cy="4333"/>
          </a:xfrm>
        </p:grpSpPr>
        <p:sp>
          <p:nvSpPr>
            <p:cNvPr id="2" name="Rectangle 3"/>
            <p:cNvSpPr>
              <a:spLocks noChangeArrowheads="1"/>
            </p:cNvSpPr>
            <p:nvPr/>
          </p:nvSpPr>
          <p:spPr bwMode="invGray">
            <a:xfrm>
              <a:off x="5549" y="0"/>
              <a:ext cx="211" cy="43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" name="Freeform 4"/>
            <p:cNvSpPr>
              <a:spLocks/>
            </p:cNvSpPr>
            <p:nvPr/>
          </p:nvSpPr>
          <p:spPr bwMode="white">
            <a:xfrm>
              <a:off x="-6" y="2828"/>
              <a:ext cx="3625" cy="1492"/>
            </a:xfrm>
            <a:custGeom>
              <a:avLst/>
              <a:gdLst/>
              <a:ahLst/>
              <a:cxnLst>
                <a:cxn ang="0">
                  <a:pos x="0" y="1491"/>
                </a:cxn>
                <a:cxn ang="0">
                  <a:pos x="0" y="0"/>
                </a:cxn>
                <a:cxn ang="0">
                  <a:pos x="171" y="3"/>
                </a:cxn>
                <a:cxn ang="0">
                  <a:pos x="355" y="9"/>
                </a:cxn>
                <a:cxn ang="0">
                  <a:pos x="499" y="21"/>
                </a:cxn>
                <a:cxn ang="0">
                  <a:pos x="650" y="36"/>
                </a:cxn>
                <a:cxn ang="0">
                  <a:pos x="809" y="54"/>
                </a:cxn>
                <a:cxn ang="0">
                  <a:pos x="957" y="78"/>
                </a:cxn>
                <a:cxn ang="0">
                  <a:pos x="1119" y="105"/>
                </a:cxn>
                <a:cxn ang="0">
                  <a:pos x="1261" y="133"/>
                </a:cxn>
                <a:cxn ang="0">
                  <a:pos x="1441" y="175"/>
                </a:cxn>
                <a:cxn ang="0">
                  <a:pos x="1598" y="217"/>
                </a:cxn>
                <a:cxn ang="0">
                  <a:pos x="1763" y="269"/>
                </a:cxn>
                <a:cxn ang="0">
                  <a:pos x="1887" y="308"/>
                </a:cxn>
                <a:cxn ang="0">
                  <a:pos x="2085" y="384"/>
                </a:cxn>
                <a:cxn ang="0">
                  <a:pos x="2230" y="444"/>
                </a:cxn>
                <a:cxn ang="0">
                  <a:pos x="2456" y="547"/>
                </a:cxn>
                <a:cxn ang="0">
                  <a:pos x="2666" y="662"/>
                </a:cxn>
                <a:cxn ang="0">
                  <a:pos x="2859" y="786"/>
                </a:cxn>
                <a:cxn ang="0">
                  <a:pos x="3046" y="920"/>
                </a:cxn>
                <a:cxn ang="0">
                  <a:pos x="3193" y="1038"/>
                </a:cxn>
                <a:cxn ang="0">
                  <a:pos x="3332" y="1168"/>
                </a:cxn>
                <a:cxn ang="0">
                  <a:pos x="3440" y="1280"/>
                </a:cxn>
                <a:cxn ang="0">
                  <a:pos x="3524" y="1380"/>
                </a:cxn>
                <a:cxn ang="0">
                  <a:pos x="3624" y="1491"/>
                </a:cxn>
                <a:cxn ang="0">
                  <a:pos x="3608" y="1491"/>
                </a:cxn>
                <a:cxn ang="0">
                  <a:pos x="0" y="1491"/>
                </a:cxn>
              </a:cxnLst>
              <a:rect l="0" t="0" r="r" b="b"/>
              <a:pathLst>
                <a:path w="3625" h="1492">
                  <a:moveTo>
                    <a:pt x="0" y="1491"/>
                  </a:moveTo>
                  <a:lnTo>
                    <a:pt x="0" y="0"/>
                  </a:lnTo>
                  <a:lnTo>
                    <a:pt x="171" y="3"/>
                  </a:lnTo>
                  <a:lnTo>
                    <a:pt x="355" y="9"/>
                  </a:lnTo>
                  <a:lnTo>
                    <a:pt x="499" y="21"/>
                  </a:lnTo>
                  <a:lnTo>
                    <a:pt x="650" y="36"/>
                  </a:lnTo>
                  <a:lnTo>
                    <a:pt x="809" y="54"/>
                  </a:lnTo>
                  <a:lnTo>
                    <a:pt x="957" y="78"/>
                  </a:lnTo>
                  <a:lnTo>
                    <a:pt x="1119" y="105"/>
                  </a:lnTo>
                  <a:lnTo>
                    <a:pt x="1261" y="133"/>
                  </a:lnTo>
                  <a:lnTo>
                    <a:pt x="1441" y="175"/>
                  </a:lnTo>
                  <a:lnTo>
                    <a:pt x="1598" y="217"/>
                  </a:lnTo>
                  <a:lnTo>
                    <a:pt x="1763" y="269"/>
                  </a:lnTo>
                  <a:lnTo>
                    <a:pt x="1887" y="308"/>
                  </a:lnTo>
                  <a:lnTo>
                    <a:pt x="2085" y="384"/>
                  </a:lnTo>
                  <a:lnTo>
                    <a:pt x="2230" y="444"/>
                  </a:lnTo>
                  <a:lnTo>
                    <a:pt x="2456" y="547"/>
                  </a:lnTo>
                  <a:lnTo>
                    <a:pt x="2666" y="662"/>
                  </a:lnTo>
                  <a:lnTo>
                    <a:pt x="2859" y="786"/>
                  </a:lnTo>
                  <a:lnTo>
                    <a:pt x="3046" y="920"/>
                  </a:lnTo>
                  <a:lnTo>
                    <a:pt x="3193" y="1038"/>
                  </a:lnTo>
                  <a:lnTo>
                    <a:pt x="3332" y="1168"/>
                  </a:lnTo>
                  <a:lnTo>
                    <a:pt x="3440" y="1280"/>
                  </a:lnTo>
                  <a:lnTo>
                    <a:pt x="3524" y="1380"/>
                  </a:lnTo>
                  <a:lnTo>
                    <a:pt x="3624" y="1491"/>
                  </a:lnTo>
                  <a:lnTo>
                    <a:pt x="3608" y="1491"/>
                  </a:lnTo>
                  <a:lnTo>
                    <a:pt x="0" y="1491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 cap="flat" cmpd="sng">
              <a:noFill/>
              <a:prstDash val="solid"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125" name="Freeform 5"/>
            <p:cNvSpPr>
              <a:spLocks/>
            </p:cNvSpPr>
            <p:nvPr/>
          </p:nvSpPr>
          <p:spPr bwMode="white">
            <a:xfrm>
              <a:off x="0" y="2405"/>
              <a:ext cx="5143" cy="1902"/>
            </a:xfrm>
            <a:custGeom>
              <a:avLst/>
              <a:gdLst/>
              <a:ahLst/>
              <a:cxnLst>
                <a:cxn ang="0">
                  <a:pos x="2718" y="405"/>
                </a:cxn>
                <a:cxn ang="0">
                  <a:pos x="2466" y="333"/>
                </a:cxn>
                <a:cxn ang="0">
                  <a:pos x="2202" y="261"/>
                </a:cxn>
                <a:cxn ang="0">
                  <a:pos x="1929" y="198"/>
                </a:cxn>
                <a:cxn ang="0">
                  <a:pos x="1695" y="153"/>
                </a:cxn>
                <a:cxn ang="0">
                  <a:pos x="1434" y="111"/>
                </a:cxn>
                <a:cxn ang="0">
                  <a:pos x="1188" y="75"/>
                </a:cxn>
                <a:cxn ang="0">
                  <a:pos x="957" y="48"/>
                </a:cxn>
                <a:cxn ang="0">
                  <a:pos x="747" y="30"/>
                </a:cxn>
                <a:cxn ang="0">
                  <a:pos x="501" y="15"/>
                </a:cxn>
                <a:cxn ang="0">
                  <a:pos x="246" y="3"/>
                </a:cxn>
                <a:cxn ang="0">
                  <a:pos x="0" y="0"/>
                </a:cxn>
                <a:cxn ang="0">
                  <a:pos x="0" y="275"/>
                </a:cxn>
                <a:cxn ang="0">
                  <a:pos x="0" y="345"/>
                </a:cxn>
                <a:cxn ang="0">
                  <a:pos x="0" y="275"/>
                </a:cxn>
                <a:cxn ang="0">
                  <a:pos x="0" y="342"/>
                </a:cxn>
                <a:cxn ang="0">
                  <a:pos x="339" y="351"/>
                </a:cxn>
                <a:cxn ang="0">
                  <a:pos x="606" y="372"/>
                </a:cxn>
                <a:cxn ang="0">
                  <a:pos x="852" y="399"/>
                </a:cxn>
                <a:cxn ang="0">
                  <a:pos x="1068" y="435"/>
                </a:cxn>
                <a:cxn ang="0">
                  <a:pos x="1275" y="474"/>
                </a:cxn>
                <a:cxn ang="0">
                  <a:pos x="1545" y="540"/>
                </a:cxn>
                <a:cxn ang="0">
                  <a:pos x="1761" y="603"/>
                </a:cxn>
                <a:cxn ang="0">
                  <a:pos x="1971" y="678"/>
                </a:cxn>
                <a:cxn ang="0">
                  <a:pos x="2166" y="747"/>
                </a:cxn>
                <a:cxn ang="0">
                  <a:pos x="2397" y="852"/>
                </a:cxn>
                <a:cxn ang="0">
                  <a:pos x="2613" y="960"/>
                </a:cxn>
                <a:cxn ang="0">
                  <a:pos x="2832" y="1095"/>
                </a:cxn>
                <a:cxn ang="0">
                  <a:pos x="3012" y="1212"/>
                </a:cxn>
                <a:cxn ang="0">
                  <a:pos x="3186" y="1347"/>
                </a:cxn>
                <a:cxn ang="0">
                  <a:pos x="3351" y="1497"/>
                </a:cxn>
                <a:cxn ang="0">
                  <a:pos x="3480" y="1629"/>
                </a:cxn>
                <a:cxn ang="0">
                  <a:pos x="3612" y="1785"/>
                </a:cxn>
                <a:cxn ang="0">
                  <a:pos x="3699" y="1901"/>
                </a:cxn>
                <a:cxn ang="0">
                  <a:pos x="5142" y="1901"/>
                </a:cxn>
                <a:cxn ang="0">
                  <a:pos x="5076" y="1827"/>
                </a:cxn>
                <a:cxn ang="0">
                  <a:pos x="4968" y="1707"/>
                </a:cxn>
                <a:cxn ang="0">
                  <a:pos x="4797" y="1539"/>
                </a:cxn>
                <a:cxn ang="0">
                  <a:pos x="4617" y="1383"/>
                </a:cxn>
                <a:cxn ang="0">
                  <a:pos x="4410" y="1221"/>
                </a:cxn>
                <a:cxn ang="0">
                  <a:pos x="4185" y="1071"/>
                </a:cxn>
                <a:cxn ang="0">
                  <a:pos x="3960" y="939"/>
                </a:cxn>
                <a:cxn ang="0">
                  <a:pos x="3708" y="801"/>
                </a:cxn>
                <a:cxn ang="0">
                  <a:pos x="3492" y="702"/>
                </a:cxn>
                <a:cxn ang="0">
                  <a:pos x="3231" y="588"/>
                </a:cxn>
                <a:cxn ang="0">
                  <a:pos x="2964" y="489"/>
                </a:cxn>
                <a:cxn ang="0">
                  <a:pos x="2718" y="405"/>
                </a:cxn>
              </a:cxnLst>
              <a:rect l="0" t="0" r="r" b="b"/>
              <a:pathLst>
                <a:path w="5143" h="1902">
                  <a:moveTo>
                    <a:pt x="2718" y="405"/>
                  </a:moveTo>
                  <a:lnTo>
                    <a:pt x="2466" y="333"/>
                  </a:lnTo>
                  <a:lnTo>
                    <a:pt x="2202" y="261"/>
                  </a:lnTo>
                  <a:lnTo>
                    <a:pt x="1929" y="198"/>
                  </a:lnTo>
                  <a:lnTo>
                    <a:pt x="1695" y="153"/>
                  </a:lnTo>
                  <a:lnTo>
                    <a:pt x="1434" y="111"/>
                  </a:lnTo>
                  <a:lnTo>
                    <a:pt x="1188" y="75"/>
                  </a:lnTo>
                  <a:lnTo>
                    <a:pt x="957" y="48"/>
                  </a:lnTo>
                  <a:lnTo>
                    <a:pt x="747" y="30"/>
                  </a:lnTo>
                  <a:lnTo>
                    <a:pt x="501" y="15"/>
                  </a:lnTo>
                  <a:lnTo>
                    <a:pt x="246" y="3"/>
                  </a:lnTo>
                  <a:lnTo>
                    <a:pt x="0" y="0"/>
                  </a:lnTo>
                  <a:lnTo>
                    <a:pt x="0" y="275"/>
                  </a:lnTo>
                  <a:lnTo>
                    <a:pt x="0" y="345"/>
                  </a:lnTo>
                  <a:lnTo>
                    <a:pt x="0" y="275"/>
                  </a:lnTo>
                  <a:lnTo>
                    <a:pt x="0" y="342"/>
                  </a:lnTo>
                  <a:lnTo>
                    <a:pt x="339" y="351"/>
                  </a:lnTo>
                  <a:lnTo>
                    <a:pt x="606" y="372"/>
                  </a:lnTo>
                  <a:lnTo>
                    <a:pt x="852" y="399"/>
                  </a:lnTo>
                  <a:lnTo>
                    <a:pt x="1068" y="435"/>
                  </a:lnTo>
                  <a:lnTo>
                    <a:pt x="1275" y="474"/>
                  </a:lnTo>
                  <a:lnTo>
                    <a:pt x="1545" y="540"/>
                  </a:lnTo>
                  <a:lnTo>
                    <a:pt x="1761" y="603"/>
                  </a:lnTo>
                  <a:lnTo>
                    <a:pt x="1971" y="678"/>
                  </a:lnTo>
                  <a:lnTo>
                    <a:pt x="2166" y="747"/>
                  </a:lnTo>
                  <a:lnTo>
                    <a:pt x="2397" y="852"/>
                  </a:lnTo>
                  <a:lnTo>
                    <a:pt x="2613" y="960"/>
                  </a:lnTo>
                  <a:lnTo>
                    <a:pt x="2832" y="1095"/>
                  </a:lnTo>
                  <a:lnTo>
                    <a:pt x="3012" y="1212"/>
                  </a:lnTo>
                  <a:lnTo>
                    <a:pt x="3186" y="1347"/>
                  </a:lnTo>
                  <a:lnTo>
                    <a:pt x="3351" y="1497"/>
                  </a:lnTo>
                  <a:lnTo>
                    <a:pt x="3480" y="1629"/>
                  </a:lnTo>
                  <a:lnTo>
                    <a:pt x="3612" y="1785"/>
                  </a:lnTo>
                  <a:lnTo>
                    <a:pt x="3699" y="1901"/>
                  </a:lnTo>
                  <a:lnTo>
                    <a:pt x="5142" y="1901"/>
                  </a:lnTo>
                  <a:lnTo>
                    <a:pt x="5076" y="1827"/>
                  </a:lnTo>
                  <a:lnTo>
                    <a:pt x="4968" y="1707"/>
                  </a:lnTo>
                  <a:lnTo>
                    <a:pt x="4797" y="1539"/>
                  </a:lnTo>
                  <a:lnTo>
                    <a:pt x="4617" y="1383"/>
                  </a:lnTo>
                  <a:lnTo>
                    <a:pt x="4410" y="1221"/>
                  </a:lnTo>
                  <a:lnTo>
                    <a:pt x="4185" y="1071"/>
                  </a:lnTo>
                  <a:lnTo>
                    <a:pt x="3960" y="939"/>
                  </a:lnTo>
                  <a:lnTo>
                    <a:pt x="3708" y="801"/>
                  </a:lnTo>
                  <a:lnTo>
                    <a:pt x="3492" y="702"/>
                  </a:lnTo>
                  <a:lnTo>
                    <a:pt x="3231" y="588"/>
                  </a:lnTo>
                  <a:lnTo>
                    <a:pt x="2964" y="489"/>
                  </a:lnTo>
                  <a:lnTo>
                    <a:pt x="2718" y="405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126" name="Freeform 6"/>
            <p:cNvSpPr>
              <a:spLocks/>
            </p:cNvSpPr>
            <p:nvPr/>
          </p:nvSpPr>
          <p:spPr bwMode="white">
            <a:xfrm>
              <a:off x="0" y="1982"/>
              <a:ext cx="5760" cy="23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9"/>
                </a:cxn>
                <a:cxn ang="0">
                  <a:pos x="558" y="357"/>
                </a:cxn>
                <a:cxn ang="0">
                  <a:pos x="807" y="375"/>
                </a:cxn>
                <a:cxn ang="0">
                  <a:pos x="1056" y="399"/>
                </a:cxn>
                <a:cxn ang="0">
                  <a:pos x="1272" y="426"/>
                </a:cxn>
                <a:cxn ang="0">
                  <a:pos x="1539" y="465"/>
                </a:cxn>
                <a:cxn ang="0">
                  <a:pos x="1791" y="510"/>
                </a:cxn>
                <a:cxn ang="0">
                  <a:pos x="2076" y="570"/>
                </a:cxn>
                <a:cxn ang="0">
                  <a:pos x="2334" y="630"/>
                </a:cxn>
                <a:cxn ang="0">
                  <a:pos x="2544" y="687"/>
                </a:cxn>
                <a:cxn ang="0">
                  <a:pos x="2775" y="759"/>
                </a:cxn>
                <a:cxn ang="0">
                  <a:pos x="3003" y="837"/>
                </a:cxn>
                <a:cxn ang="0">
                  <a:pos x="3231" y="924"/>
                </a:cxn>
                <a:cxn ang="0">
                  <a:pos x="3438" y="1005"/>
                </a:cxn>
                <a:cxn ang="0">
                  <a:pos x="3663" y="1110"/>
                </a:cxn>
                <a:cxn ang="0">
                  <a:pos x="3903" y="1233"/>
                </a:cxn>
                <a:cxn ang="0">
                  <a:pos x="4149" y="1374"/>
                </a:cxn>
                <a:cxn ang="0">
                  <a:pos x="4353" y="1506"/>
                </a:cxn>
                <a:cxn ang="0">
                  <a:pos x="4491" y="1602"/>
                </a:cxn>
                <a:cxn ang="0">
                  <a:pos x="4668" y="1740"/>
                </a:cxn>
                <a:cxn ang="0">
                  <a:pos x="4824" y="1875"/>
                </a:cxn>
                <a:cxn ang="0">
                  <a:pos x="4968" y="2016"/>
                </a:cxn>
                <a:cxn ang="0">
                  <a:pos x="5100" y="2154"/>
                </a:cxn>
                <a:cxn ang="0">
                  <a:pos x="5238" y="2324"/>
                </a:cxn>
                <a:cxn ang="0">
                  <a:pos x="5759" y="2324"/>
                </a:cxn>
                <a:cxn ang="0">
                  <a:pos x="5759" y="1245"/>
                </a:cxn>
                <a:cxn ang="0">
                  <a:pos x="5580" y="1119"/>
                </a:cxn>
                <a:cxn ang="0">
                  <a:pos x="5400" y="1020"/>
                </a:cxn>
                <a:cxn ang="0">
                  <a:pos x="5205" y="918"/>
                </a:cxn>
                <a:cxn ang="0">
                  <a:pos x="5031" y="837"/>
                </a:cxn>
                <a:cxn ang="0">
                  <a:pos x="4866" y="771"/>
                </a:cxn>
                <a:cxn ang="0">
                  <a:pos x="4710" y="711"/>
                </a:cxn>
                <a:cxn ang="0">
                  <a:pos x="4545" y="651"/>
                </a:cxn>
                <a:cxn ang="0">
                  <a:pos x="4386" y="600"/>
                </a:cxn>
                <a:cxn ang="0">
                  <a:pos x="4248" y="552"/>
                </a:cxn>
                <a:cxn ang="0">
                  <a:pos x="3993" y="483"/>
                </a:cxn>
                <a:cxn ang="0">
                  <a:pos x="3777" y="423"/>
                </a:cxn>
                <a:cxn ang="0">
                  <a:pos x="3564" y="375"/>
                </a:cxn>
                <a:cxn ang="0">
                  <a:pos x="3282" y="312"/>
                </a:cxn>
                <a:cxn ang="0">
                  <a:pos x="3003" y="261"/>
                </a:cxn>
                <a:cxn ang="0">
                  <a:pos x="2733" y="213"/>
                </a:cxn>
                <a:cxn ang="0">
                  <a:pos x="2451" y="171"/>
                </a:cxn>
                <a:cxn ang="0">
                  <a:pos x="2211" y="138"/>
                </a:cxn>
                <a:cxn ang="0">
                  <a:pos x="1974" y="108"/>
                </a:cxn>
                <a:cxn ang="0">
                  <a:pos x="1665" y="81"/>
                </a:cxn>
                <a:cxn ang="0">
                  <a:pos x="1437" y="60"/>
                </a:cxn>
                <a:cxn ang="0">
                  <a:pos x="1125" y="36"/>
                </a:cxn>
                <a:cxn ang="0">
                  <a:pos x="828" y="21"/>
                </a:cxn>
                <a:cxn ang="0">
                  <a:pos x="558" y="12"/>
                </a:cxn>
                <a:cxn ang="0">
                  <a:pos x="282" y="3"/>
                </a:cxn>
                <a:cxn ang="0">
                  <a:pos x="0" y="0"/>
                </a:cxn>
              </a:cxnLst>
              <a:rect l="0" t="0" r="r" b="b"/>
              <a:pathLst>
                <a:path w="5760" h="2325">
                  <a:moveTo>
                    <a:pt x="0" y="0"/>
                  </a:moveTo>
                  <a:lnTo>
                    <a:pt x="0" y="339"/>
                  </a:lnTo>
                  <a:lnTo>
                    <a:pt x="558" y="357"/>
                  </a:lnTo>
                  <a:lnTo>
                    <a:pt x="807" y="375"/>
                  </a:lnTo>
                  <a:lnTo>
                    <a:pt x="1056" y="399"/>
                  </a:lnTo>
                  <a:lnTo>
                    <a:pt x="1272" y="426"/>
                  </a:lnTo>
                  <a:lnTo>
                    <a:pt x="1539" y="465"/>
                  </a:lnTo>
                  <a:lnTo>
                    <a:pt x="1791" y="510"/>
                  </a:lnTo>
                  <a:lnTo>
                    <a:pt x="2076" y="570"/>
                  </a:lnTo>
                  <a:lnTo>
                    <a:pt x="2334" y="630"/>
                  </a:lnTo>
                  <a:lnTo>
                    <a:pt x="2544" y="687"/>
                  </a:lnTo>
                  <a:lnTo>
                    <a:pt x="2775" y="759"/>
                  </a:lnTo>
                  <a:lnTo>
                    <a:pt x="3003" y="837"/>
                  </a:lnTo>
                  <a:lnTo>
                    <a:pt x="3231" y="924"/>
                  </a:lnTo>
                  <a:lnTo>
                    <a:pt x="3438" y="1005"/>
                  </a:lnTo>
                  <a:lnTo>
                    <a:pt x="3663" y="1110"/>
                  </a:lnTo>
                  <a:lnTo>
                    <a:pt x="3903" y="1233"/>
                  </a:lnTo>
                  <a:lnTo>
                    <a:pt x="4149" y="1374"/>
                  </a:lnTo>
                  <a:lnTo>
                    <a:pt x="4353" y="1506"/>
                  </a:lnTo>
                  <a:lnTo>
                    <a:pt x="4491" y="1602"/>
                  </a:lnTo>
                  <a:lnTo>
                    <a:pt x="4668" y="1740"/>
                  </a:lnTo>
                  <a:lnTo>
                    <a:pt x="4824" y="1875"/>
                  </a:lnTo>
                  <a:lnTo>
                    <a:pt x="4968" y="2016"/>
                  </a:lnTo>
                  <a:lnTo>
                    <a:pt x="5100" y="2154"/>
                  </a:lnTo>
                  <a:lnTo>
                    <a:pt x="5238" y="2324"/>
                  </a:lnTo>
                  <a:lnTo>
                    <a:pt x="5759" y="2324"/>
                  </a:lnTo>
                  <a:lnTo>
                    <a:pt x="5759" y="1245"/>
                  </a:lnTo>
                  <a:lnTo>
                    <a:pt x="5580" y="1119"/>
                  </a:lnTo>
                  <a:lnTo>
                    <a:pt x="5400" y="1020"/>
                  </a:lnTo>
                  <a:lnTo>
                    <a:pt x="5205" y="918"/>
                  </a:lnTo>
                  <a:lnTo>
                    <a:pt x="5031" y="837"/>
                  </a:lnTo>
                  <a:lnTo>
                    <a:pt x="4866" y="771"/>
                  </a:lnTo>
                  <a:lnTo>
                    <a:pt x="4710" y="711"/>
                  </a:lnTo>
                  <a:lnTo>
                    <a:pt x="4545" y="651"/>
                  </a:lnTo>
                  <a:lnTo>
                    <a:pt x="4386" y="600"/>
                  </a:lnTo>
                  <a:lnTo>
                    <a:pt x="4248" y="552"/>
                  </a:lnTo>
                  <a:lnTo>
                    <a:pt x="3993" y="483"/>
                  </a:lnTo>
                  <a:lnTo>
                    <a:pt x="3777" y="423"/>
                  </a:lnTo>
                  <a:lnTo>
                    <a:pt x="3564" y="375"/>
                  </a:lnTo>
                  <a:lnTo>
                    <a:pt x="3282" y="312"/>
                  </a:lnTo>
                  <a:lnTo>
                    <a:pt x="3003" y="261"/>
                  </a:lnTo>
                  <a:lnTo>
                    <a:pt x="2733" y="213"/>
                  </a:lnTo>
                  <a:lnTo>
                    <a:pt x="2451" y="171"/>
                  </a:lnTo>
                  <a:lnTo>
                    <a:pt x="2211" y="138"/>
                  </a:lnTo>
                  <a:lnTo>
                    <a:pt x="1974" y="108"/>
                  </a:lnTo>
                  <a:lnTo>
                    <a:pt x="1665" y="81"/>
                  </a:lnTo>
                  <a:lnTo>
                    <a:pt x="1437" y="60"/>
                  </a:lnTo>
                  <a:lnTo>
                    <a:pt x="1125" y="36"/>
                  </a:lnTo>
                  <a:lnTo>
                    <a:pt x="828" y="21"/>
                  </a:lnTo>
                  <a:lnTo>
                    <a:pt x="558" y="12"/>
                  </a:lnTo>
                  <a:lnTo>
                    <a:pt x="282" y="3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white">
            <a:xfrm>
              <a:off x="0" y="1550"/>
              <a:ext cx="5760" cy="157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1"/>
                </a:cxn>
                <a:cxn ang="0">
                  <a:pos x="282" y="357"/>
                </a:cxn>
                <a:cxn ang="0">
                  <a:pos x="627" y="363"/>
                </a:cxn>
                <a:cxn ang="0">
                  <a:pos x="960" y="375"/>
                </a:cxn>
                <a:cxn ang="0">
                  <a:pos x="1218" y="393"/>
                </a:cxn>
                <a:cxn ang="0">
                  <a:pos x="1470" y="411"/>
                </a:cxn>
                <a:cxn ang="0">
                  <a:pos x="1746" y="435"/>
                </a:cxn>
                <a:cxn ang="0">
                  <a:pos x="2022" y="462"/>
                </a:cxn>
                <a:cxn ang="0">
                  <a:pos x="2340" y="504"/>
                </a:cxn>
                <a:cxn ang="0">
                  <a:pos x="2664" y="549"/>
                </a:cxn>
                <a:cxn ang="0">
                  <a:pos x="2952" y="597"/>
                </a:cxn>
                <a:cxn ang="0">
                  <a:pos x="3225" y="648"/>
                </a:cxn>
                <a:cxn ang="0">
                  <a:pos x="3513" y="708"/>
                </a:cxn>
                <a:cxn ang="0">
                  <a:pos x="3693" y="750"/>
                </a:cxn>
                <a:cxn ang="0">
                  <a:pos x="3936" y="810"/>
                </a:cxn>
                <a:cxn ang="0">
                  <a:pos x="4095" y="855"/>
                </a:cxn>
                <a:cxn ang="0">
                  <a:pos x="4281" y="909"/>
                </a:cxn>
                <a:cxn ang="0">
                  <a:pos x="4503" y="981"/>
                </a:cxn>
                <a:cxn ang="0">
                  <a:pos x="4704" y="1053"/>
                </a:cxn>
                <a:cxn ang="0">
                  <a:pos x="4911" y="1131"/>
                </a:cxn>
                <a:cxn ang="0">
                  <a:pos x="5073" y="1197"/>
                </a:cxn>
                <a:cxn ang="0">
                  <a:pos x="5256" y="1281"/>
                </a:cxn>
                <a:cxn ang="0">
                  <a:pos x="5475" y="1401"/>
                </a:cxn>
                <a:cxn ang="0">
                  <a:pos x="5628" y="1482"/>
                </a:cxn>
                <a:cxn ang="0">
                  <a:pos x="5759" y="1572"/>
                </a:cxn>
                <a:cxn ang="0">
                  <a:pos x="5759" y="633"/>
                </a:cxn>
                <a:cxn ang="0">
                  <a:pos x="5493" y="570"/>
                </a:cxn>
                <a:cxn ang="0">
                  <a:pos x="5214" y="501"/>
                </a:cxn>
                <a:cxn ang="0">
                  <a:pos x="4950" y="444"/>
                </a:cxn>
                <a:cxn ang="0">
                  <a:pos x="4701" y="396"/>
                </a:cxn>
                <a:cxn ang="0">
                  <a:pos x="4425" y="348"/>
                </a:cxn>
                <a:cxn ang="0">
                  <a:pos x="4110" y="294"/>
                </a:cxn>
                <a:cxn ang="0">
                  <a:pos x="3813" y="252"/>
                </a:cxn>
                <a:cxn ang="0">
                  <a:pos x="3549" y="213"/>
                </a:cxn>
                <a:cxn ang="0">
                  <a:pos x="3261" y="183"/>
                </a:cxn>
                <a:cxn ang="0">
                  <a:pos x="3015" y="153"/>
                </a:cxn>
                <a:cxn ang="0">
                  <a:pos x="2757" y="129"/>
                </a:cxn>
                <a:cxn ang="0">
                  <a:pos x="2520" y="105"/>
                </a:cxn>
                <a:cxn ang="0">
                  <a:pos x="2301" y="87"/>
                </a:cxn>
                <a:cxn ang="0">
                  <a:pos x="2013" y="66"/>
                </a:cxn>
                <a:cxn ang="0">
                  <a:pos x="1731" y="48"/>
                </a:cxn>
                <a:cxn ang="0">
                  <a:pos x="1524" y="39"/>
                </a:cxn>
                <a:cxn ang="0">
                  <a:pos x="1260" y="27"/>
                </a:cxn>
                <a:cxn ang="0">
                  <a:pos x="966" y="15"/>
                </a:cxn>
                <a:cxn ang="0">
                  <a:pos x="714" y="12"/>
                </a:cxn>
                <a:cxn ang="0">
                  <a:pos x="510" y="6"/>
                </a:cxn>
                <a:cxn ang="0">
                  <a:pos x="243" y="0"/>
                </a:cxn>
                <a:cxn ang="0">
                  <a:pos x="0" y="0"/>
                </a:cxn>
              </a:cxnLst>
              <a:rect l="0" t="0" r="r" b="b"/>
              <a:pathLst>
                <a:path w="5760" h="1573">
                  <a:moveTo>
                    <a:pt x="0" y="0"/>
                  </a:moveTo>
                  <a:lnTo>
                    <a:pt x="0" y="351"/>
                  </a:lnTo>
                  <a:lnTo>
                    <a:pt x="282" y="357"/>
                  </a:lnTo>
                  <a:lnTo>
                    <a:pt x="627" y="363"/>
                  </a:lnTo>
                  <a:lnTo>
                    <a:pt x="960" y="375"/>
                  </a:lnTo>
                  <a:lnTo>
                    <a:pt x="1218" y="393"/>
                  </a:lnTo>
                  <a:lnTo>
                    <a:pt x="1470" y="411"/>
                  </a:lnTo>
                  <a:lnTo>
                    <a:pt x="1746" y="435"/>
                  </a:lnTo>
                  <a:lnTo>
                    <a:pt x="2022" y="462"/>
                  </a:lnTo>
                  <a:lnTo>
                    <a:pt x="2340" y="504"/>
                  </a:lnTo>
                  <a:lnTo>
                    <a:pt x="2664" y="549"/>
                  </a:lnTo>
                  <a:lnTo>
                    <a:pt x="2952" y="597"/>
                  </a:lnTo>
                  <a:lnTo>
                    <a:pt x="3225" y="648"/>
                  </a:lnTo>
                  <a:lnTo>
                    <a:pt x="3513" y="708"/>
                  </a:lnTo>
                  <a:lnTo>
                    <a:pt x="3693" y="750"/>
                  </a:lnTo>
                  <a:lnTo>
                    <a:pt x="3936" y="810"/>
                  </a:lnTo>
                  <a:lnTo>
                    <a:pt x="4095" y="855"/>
                  </a:lnTo>
                  <a:lnTo>
                    <a:pt x="4281" y="909"/>
                  </a:lnTo>
                  <a:lnTo>
                    <a:pt x="4503" y="981"/>
                  </a:lnTo>
                  <a:lnTo>
                    <a:pt x="4704" y="1053"/>
                  </a:lnTo>
                  <a:lnTo>
                    <a:pt x="4911" y="1131"/>
                  </a:lnTo>
                  <a:lnTo>
                    <a:pt x="5073" y="1197"/>
                  </a:lnTo>
                  <a:lnTo>
                    <a:pt x="5256" y="1281"/>
                  </a:lnTo>
                  <a:lnTo>
                    <a:pt x="5475" y="1401"/>
                  </a:lnTo>
                  <a:lnTo>
                    <a:pt x="5628" y="1482"/>
                  </a:lnTo>
                  <a:lnTo>
                    <a:pt x="5759" y="1572"/>
                  </a:lnTo>
                  <a:lnTo>
                    <a:pt x="5759" y="633"/>
                  </a:lnTo>
                  <a:lnTo>
                    <a:pt x="5493" y="570"/>
                  </a:lnTo>
                  <a:lnTo>
                    <a:pt x="5214" y="501"/>
                  </a:lnTo>
                  <a:lnTo>
                    <a:pt x="4950" y="444"/>
                  </a:lnTo>
                  <a:lnTo>
                    <a:pt x="4701" y="396"/>
                  </a:lnTo>
                  <a:lnTo>
                    <a:pt x="4425" y="348"/>
                  </a:lnTo>
                  <a:lnTo>
                    <a:pt x="4110" y="294"/>
                  </a:lnTo>
                  <a:lnTo>
                    <a:pt x="3813" y="252"/>
                  </a:lnTo>
                  <a:lnTo>
                    <a:pt x="3549" y="213"/>
                  </a:lnTo>
                  <a:lnTo>
                    <a:pt x="3261" y="183"/>
                  </a:lnTo>
                  <a:lnTo>
                    <a:pt x="3015" y="153"/>
                  </a:lnTo>
                  <a:lnTo>
                    <a:pt x="2757" y="129"/>
                  </a:lnTo>
                  <a:lnTo>
                    <a:pt x="2520" y="105"/>
                  </a:lnTo>
                  <a:lnTo>
                    <a:pt x="2301" y="87"/>
                  </a:lnTo>
                  <a:lnTo>
                    <a:pt x="2013" y="66"/>
                  </a:lnTo>
                  <a:lnTo>
                    <a:pt x="1731" y="48"/>
                  </a:lnTo>
                  <a:lnTo>
                    <a:pt x="1524" y="39"/>
                  </a:lnTo>
                  <a:lnTo>
                    <a:pt x="1260" y="27"/>
                  </a:lnTo>
                  <a:lnTo>
                    <a:pt x="966" y="15"/>
                  </a:lnTo>
                  <a:lnTo>
                    <a:pt x="714" y="12"/>
                  </a:lnTo>
                  <a:lnTo>
                    <a:pt x="510" y="6"/>
                  </a:lnTo>
                  <a:lnTo>
                    <a:pt x="24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" name="Freeform 8"/>
            <p:cNvSpPr>
              <a:spLocks/>
            </p:cNvSpPr>
            <p:nvPr/>
          </p:nvSpPr>
          <p:spPr bwMode="white">
            <a:xfrm>
              <a:off x="0" y="1130"/>
              <a:ext cx="5760" cy="9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9"/>
                </a:cxn>
                <a:cxn ang="0">
                  <a:pos x="318" y="342"/>
                </a:cxn>
                <a:cxn ang="0">
                  <a:pos x="591" y="348"/>
                </a:cxn>
                <a:cxn ang="0">
                  <a:pos x="846" y="354"/>
                </a:cxn>
                <a:cxn ang="0">
                  <a:pos x="1074" y="360"/>
                </a:cxn>
                <a:cxn ang="0">
                  <a:pos x="1314" y="366"/>
                </a:cxn>
                <a:cxn ang="0">
                  <a:pos x="1599" y="381"/>
                </a:cxn>
                <a:cxn ang="0">
                  <a:pos x="1911" y="399"/>
                </a:cxn>
                <a:cxn ang="0">
                  <a:pos x="2241" y="420"/>
                </a:cxn>
                <a:cxn ang="0">
                  <a:pos x="2619" y="453"/>
                </a:cxn>
                <a:cxn ang="0">
                  <a:pos x="2889" y="477"/>
                </a:cxn>
                <a:cxn ang="0">
                  <a:pos x="3177" y="507"/>
                </a:cxn>
                <a:cxn ang="0">
                  <a:pos x="3498" y="543"/>
                </a:cxn>
                <a:cxn ang="0">
                  <a:pos x="3813" y="585"/>
                </a:cxn>
                <a:cxn ang="0">
                  <a:pos x="4044" y="618"/>
                </a:cxn>
                <a:cxn ang="0">
                  <a:pos x="4365" y="669"/>
                </a:cxn>
                <a:cxn ang="0">
                  <a:pos x="4683" y="726"/>
                </a:cxn>
                <a:cxn ang="0">
                  <a:pos x="4980" y="786"/>
                </a:cxn>
                <a:cxn ang="0">
                  <a:pos x="5268" y="846"/>
                </a:cxn>
                <a:cxn ang="0">
                  <a:pos x="5646" y="942"/>
                </a:cxn>
                <a:cxn ang="0">
                  <a:pos x="5759" y="969"/>
                </a:cxn>
                <a:cxn ang="0">
                  <a:pos x="5759" y="0"/>
                </a:cxn>
                <a:cxn ang="0">
                  <a:pos x="0" y="0"/>
                </a:cxn>
              </a:cxnLst>
              <a:rect l="0" t="0" r="r" b="b"/>
              <a:pathLst>
                <a:path w="5760" h="970">
                  <a:moveTo>
                    <a:pt x="0" y="0"/>
                  </a:moveTo>
                  <a:lnTo>
                    <a:pt x="0" y="339"/>
                  </a:lnTo>
                  <a:lnTo>
                    <a:pt x="318" y="342"/>
                  </a:lnTo>
                  <a:lnTo>
                    <a:pt x="591" y="348"/>
                  </a:lnTo>
                  <a:lnTo>
                    <a:pt x="846" y="354"/>
                  </a:lnTo>
                  <a:lnTo>
                    <a:pt x="1074" y="360"/>
                  </a:lnTo>
                  <a:lnTo>
                    <a:pt x="1314" y="366"/>
                  </a:lnTo>
                  <a:lnTo>
                    <a:pt x="1599" y="381"/>
                  </a:lnTo>
                  <a:lnTo>
                    <a:pt x="1911" y="399"/>
                  </a:lnTo>
                  <a:lnTo>
                    <a:pt x="2241" y="420"/>
                  </a:lnTo>
                  <a:lnTo>
                    <a:pt x="2619" y="453"/>
                  </a:lnTo>
                  <a:lnTo>
                    <a:pt x="2889" y="477"/>
                  </a:lnTo>
                  <a:lnTo>
                    <a:pt x="3177" y="507"/>
                  </a:lnTo>
                  <a:lnTo>
                    <a:pt x="3498" y="543"/>
                  </a:lnTo>
                  <a:lnTo>
                    <a:pt x="3813" y="585"/>
                  </a:lnTo>
                  <a:lnTo>
                    <a:pt x="4044" y="618"/>
                  </a:lnTo>
                  <a:lnTo>
                    <a:pt x="4365" y="669"/>
                  </a:lnTo>
                  <a:lnTo>
                    <a:pt x="4683" y="726"/>
                  </a:lnTo>
                  <a:lnTo>
                    <a:pt x="4980" y="786"/>
                  </a:lnTo>
                  <a:lnTo>
                    <a:pt x="5268" y="846"/>
                  </a:lnTo>
                  <a:lnTo>
                    <a:pt x="5646" y="942"/>
                  </a:lnTo>
                  <a:lnTo>
                    <a:pt x="5759" y="969"/>
                  </a:lnTo>
                  <a:lnTo>
                    <a:pt x="5759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129" name="Freeform 9"/>
            <p:cNvSpPr>
              <a:spLocks/>
            </p:cNvSpPr>
            <p:nvPr/>
          </p:nvSpPr>
          <p:spPr bwMode="white">
            <a:xfrm>
              <a:off x="0" y="-13"/>
              <a:ext cx="5760" cy="1060"/>
            </a:xfrm>
            <a:custGeom>
              <a:avLst/>
              <a:gdLst/>
              <a:ahLst/>
              <a:cxnLst>
                <a:cxn ang="0">
                  <a:pos x="0" y="753"/>
                </a:cxn>
                <a:cxn ang="0">
                  <a:pos x="0" y="1059"/>
                </a:cxn>
                <a:cxn ang="0">
                  <a:pos x="5759" y="1059"/>
                </a:cxn>
                <a:cxn ang="0">
                  <a:pos x="5759" y="0"/>
                </a:cxn>
                <a:cxn ang="0">
                  <a:pos x="5430" y="0"/>
                </a:cxn>
                <a:cxn ang="0">
                  <a:pos x="5298" y="84"/>
                </a:cxn>
                <a:cxn ang="0">
                  <a:pos x="5136" y="159"/>
                </a:cxn>
                <a:cxn ang="0">
                  <a:pos x="4968" y="222"/>
                </a:cxn>
                <a:cxn ang="0">
                  <a:pos x="4812" y="267"/>
                </a:cxn>
                <a:cxn ang="0">
                  <a:pos x="4626" y="324"/>
                </a:cxn>
                <a:cxn ang="0">
                  <a:pos x="4440" y="366"/>
                </a:cxn>
                <a:cxn ang="0">
                  <a:pos x="4230" y="414"/>
                </a:cxn>
                <a:cxn ang="0">
                  <a:pos x="3939" y="468"/>
                </a:cxn>
                <a:cxn ang="0">
                  <a:pos x="3711" y="504"/>
                </a:cxn>
                <a:cxn ang="0">
                  <a:pos x="3441" y="543"/>
                </a:cxn>
                <a:cxn ang="0">
                  <a:pos x="3189" y="579"/>
                </a:cxn>
                <a:cxn ang="0">
                  <a:pos x="2925" y="606"/>
                </a:cxn>
                <a:cxn ang="0">
                  <a:pos x="2679" y="633"/>
                </a:cxn>
                <a:cxn ang="0">
                  <a:pos x="2418" y="654"/>
                </a:cxn>
                <a:cxn ang="0">
                  <a:pos x="2142" y="675"/>
                </a:cxn>
                <a:cxn ang="0">
                  <a:pos x="1896" y="693"/>
                </a:cxn>
                <a:cxn ang="0">
                  <a:pos x="1647" y="708"/>
                </a:cxn>
                <a:cxn ang="0">
                  <a:pos x="1404" y="720"/>
                </a:cxn>
                <a:cxn ang="0">
                  <a:pos x="1170" y="732"/>
                </a:cxn>
                <a:cxn ang="0">
                  <a:pos x="906" y="738"/>
                </a:cxn>
                <a:cxn ang="0">
                  <a:pos x="534" y="747"/>
                </a:cxn>
                <a:cxn ang="0">
                  <a:pos x="201" y="753"/>
                </a:cxn>
                <a:cxn ang="0">
                  <a:pos x="0" y="753"/>
                </a:cxn>
              </a:cxnLst>
              <a:rect l="0" t="0" r="r" b="b"/>
              <a:pathLst>
                <a:path w="5760" h="1060">
                  <a:moveTo>
                    <a:pt x="0" y="753"/>
                  </a:moveTo>
                  <a:lnTo>
                    <a:pt x="0" y="1059"/>
                  </a:lnTo>
                  <a:lnTo>
                    <a:pt x="5759" y="1059"/>
                  </a:lnTo>
                  <a:lnTo>
                    <a:pt x="5759" y="0"/>
                  </a:lnTo>
                  <a:lnTo>
                    <a:pt x="5430" y="0"/>
                  </a:lnTo>
                  <a:lnTo>
                    <a:pt x="5298" y="84"/>
                  </a:lnTo>
                  <a:lnTo>
                    <a:pt x="5136" y="159"/>
                  </a:lnTo>
                  <a:lnTo>
                    <a:pt x="4968" y="222"/>
                  </a:lnTo>
                  <a:lnTo>
                    <a:pt x="4812" y="267"/>
                  </a:lnTo>
                  <a:lnTo>
                    <a:pt x="4626" y="324"/>
                  </a:lnTo>
                  <a:lnTo>
                    <a:pt x="4440" y="366"/>
                  </a:lnTo>
                  <a:lnTo>
                    <a:pt x="4230" y="414"/>
                  </a:lnTo>
                  <a:lnTo>
                    <a:pt x="3939" y="468"/>
                  </a:lnTo>
                  <a:lnTo>
                    <a:pt x="3711" y="504"/>
                  </a:lnTo>
                  <a:lnTo>
                    <a:pt x="3441" y="543"/>
                  </a:lnTo>
                  <a:lnTo>
                    <a:pt x="3189" y="579"/>
                  </a:lnTo>
                  <a:lnTo>
                    <a:pt x="2925" y="606"/>
                  </a:lnTo>
                  <a:lnTo>
                    <a:pt x="2679" y="633"/>
                  </a:lnTo>
                  <a:lnTo>
                    <a:pt x="2418" y="654"/>
                  </a:lnTo>
                  <a:lnTo>
                    <a:pt x="2142" y="675"/>
                  </a:lnTo>
                  <a:lnTo>
                    <a:pt x="1896" y="693"/>
                  </a:lnTo>
                  <a:lnTo>
                    <a:pt x="1647" y="708"/>
                  </a:lnTo>
                  <a:lnTo>
                    <a:pt x="1404" y="720"/>
                  </a:lnTo>
                  <a:lnTo>
                    <a:pt x="1170" y="732"/>
                  </a:lnTo>
                  <a:lnTo>
                    <a:pt x="906" y="738"/>
                  </a:lnTo>
                  <a:lnTo>
                    <a:pt x="534" y="747"/>
                  </a:lnTo>
                  <a:lnTo>
                    <a:pt x="201" y="753"/>
                  </a:lnTo>
                  <a:lnTo>
                    <a:pt x="0" y="753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white">
            <a:xfrm>
              <a:off x="0" y="-13"/>
              <a:ext cx="5284" cy="673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0" y="672"/>
                </a:cxn>
                <a:cxn ang="0">
                  <a:pos x="303" y="672"/>
                </a:cxn>
                <a:cxn ang="0">
                  <a:pos x="723" y="663"/>
                </a:cxn>
                <a:cxn ang="0">
                  <a:pos x="1020" y="654"/>
                </a:cxn>
                <a:cxn ang="0">
                  <a:pos x="1302" y="642"/>
                </a:cxn>
                <a:cxn ang="0">
                  <a:pos x="1554" y="630"/>
                </a:cxn>
                <a:cxn ang="0">
                  <a:pos x="1779" y="615"/>
                </a:cxn>
                <a:cxn ang="0">
                  <a:pos x="1962" y="606"/>
                </a:cxn>
                <a:cxn ang="0">
                  <a:pos x="2193" y="588"/>
                </a:cxn>
                <a:cxn ang="0">
                  <a:pos x="2448" y="570"/>
                </a:cxn>
                <a:cxn ang="0">
                  <a:pos x="2700" y="546"/>
                </a:cxn>
                <a:cxn ang="0">
                  <a:pos x="2904" y="528"/>
                </a:cxn>
                <a:cxn ang="0">
                  <a:pos x="3138" y="498"/>
                </a:cxn>
                <a:cxn ang="0">
                  <a:pos x="3324" y="474"/>
                </a:cxn>
                <a:cxn ang="0">
                  <a:pos x="3534" y="447"/>
                </a:cxn>
                <a:cxn ang="0">
                  <a:pos x="3735" y="420"/>
                </a:cxn>
                <a:cxn ang="0">
                  <a:pos x="3933" y="384"/>
                </a:cxn>
                <a:cxn ang="0">
                  <a:pos x="4116" y="351"/>
                </a:cxn>
                <a:cxn ang="0">
                  <a:pos x="4266" y="318"/>
                </a:cxn>
                <a:cxn ang="0">
                  <a:pos x="4446" y="279"/>
                </a:cxn>
                <a:cxn ang="0">
                  <a:pos x="4620" y="237"/>
                </a:cxn>
                <a:cxn ang="0">
                  <a:pos x="4779" y="192"/>
                </a:cxn>
                <a:cxn ang="0">
                  <a:pos x="4920" y="147"/>
                </a:cxn>
                <a:cxn ang="0">
                  <a:pos x="5085" y="90"/>
                </a:cxn>
                <a:cxn ang="0">
                  <a:pos x="5193" y="42"/>
                </a:cxn>
                <a:cxn ang="0">
                  <a:pos x="5283" y="0"/>
                </a:cxn>
                <a:cxn ang="0">
                  <a:pos x="3201" y="0"/>
                </a:cxn>
                <a:cxn ang="0">
                  <a:pos x="2982" y="57"/>
                </a:cxn>
                <a:cxn ang="0">
                  <a:pos x="2775" y="108"/>
                </a:cxn>
                <a:cxn ang="0">
                  <a:pos x="2562" y="150"/>
                </a:cxn>
                <a:cxn ang="0">
                  <a:pos x="2397" y="183"/>
                </a:cxn>
                <a:cxn ang="0">
                  <a:pos x="2205" y="213"/>
                </a:cxn>
                <a:cxn ang="0">
                  <a:pos x="2001" y="243"/>
                </a:cxn>
                <a:cxn ang="0">
                  <a:pos x="1776" y="273"/>
                </a:cxn>
                <a:cxn ang="0">
                  <a:pos x="1536" y="297"/>
                </a:cxn>
                <a:cxn ang="0">
                  <a:pos x="1344" y="312"/>
                </a:cxn>
                <a:cxn ang="0">
                  <a:pos x="1134" y="330"/>
                </a:cxn>
                <a:cxn ang="0">
                  <a:pos x="921" y="342"/>
                </a:cxn>
                <a:cxn ang="0">
                  <a:pos x="696" y="354"/>
                </a:cxn>
                <a:cxn ang="0">
                  <a:pos x="501" y="360"/>
                </a:cxn>
                <a:cxn ang="0">
                  <a:pos x="279" y="366"/>
                </a:cxn>
                <a:cxn ang="0">
                  <a:pos x="99" y="369"/>
                </a:cxn>
                <a:cxn ang="0">
                  <a:pos x="0" y="366"/>
                </a:cxn>
              </a:cxnLst>
              <a:rect l="0" t="0" r="r" b="b"/>
              <a:pathLst>
                <a:path w="5284" h="673">
                  <a:moveTo>
                    <a:pt x="0" y="366"/>
                  </a:moveTo>
                  <a:lnTo>
                    <a:pt x="0" y="672"/>
                  </a:lnTo>
                  <a:lnTo>
                    <a:pt x="303" y="672"/>
                  </a:lnTo>
                  <a:lnTo>
                    <a:pt x="723" y="663"/>
                  </a:lnTo>
                  <a:lnTo>
                    <a:pt x="1020" y="654"/>
                  </a:lnTo>
                  <a:lnTo>
                    <a:pt x="1302" y="642"/>
                  </a:lnTo>
                  <a:lnTo>
                    <a:pt x="1554" y="630"/>
                  </a:lnTo>
                  <a:lnTo>
                    <a:pt x="1779" y="615"/>
                  </a:lnTo>
                  <a:lnTo>
                    <a:pt x="1962" y="606"/>
                  </a:lnTo>
                  <a:lnTo>
                    <a:pt x="2193" y="588"/>
                  </a:lnTo>
                  <a:lnTo>
                    <a:pt x="2448" y="570"/>
                  </a:lnTo>
                  <a:lnTo>
                    <a:pt x="2700" y="546"/>
                  </a:lnTo>
                  <a:lnTo>
                    <a:pt x="2904" y="528"/>
                  </a:lnTo>
                  <a:lnTo>
                    <a:pt x="3138" y="498"/>
                  </a:lnTo>
                  <a:lnTo>
                    <a:pt x="3324" y="474"/>
                  </a:lnTo>
                  <a:lnTo>
                    <a:pt x="3534" y="447"/>
                  </a:lnTo>
                  <a:lnTo>
                    <a:pt x="3735" y="420"/>
                  </a:lnTo>
                  <a:lnTo>
                    <a:pt x="3933" y="384"/>
                  </a:lnTo>
                  <a:lnTo>
                    <a:pt x="4116" y="351"/>
                  </a:lnTo>
                  <a:lnTo>
                    <a:pt x="4266" y="318"/>
                  </a:lnTo>
                  <a:lnTo>
                    <a:pt x="4446" y="279"/>
                  </a:lnTo>
                  <a:lnTo>
                    <a:pt x="4620" y="237"/>
                  </a:lnTo>
                  <a:lnTo>
                    <a:pt x="4779" y="192"/>
                  </a:lnTo>
                  <a:lnTo>
                    <a:pt x="4920" y="147"/>
                  </a:lnTo>
                  <a:lnTo>
                    <a:pt x="5085" y="90"/>
                  </a:lnTo>
                  <a:lnTo>
                    <a:pt x="5193" y="42"/>
                  </a:lnTo>
                  <a:lnTo>
                    <a:pt x="5283" y="0"/>
                  </a:lnTo>
                  <a:lnTo>
                    <a:pt x="3201" y="0"/>
                  </a:lnTo>
                  <a:lnTo>
                    <a:pt x="2982" y="57"/>
                  </a:lnTo>
                  <a:lnTo>
                    <a:pt x="2775" y="108"/>
                  </a:lnTo>
                  <a:lnTo>
                    <a:pt x="2562" y="150"/>
                  </a:lnTo>
                  <a:lnTo>
                    <a:pt x="2397" y="183"/>
                  </a:lnTo>
                  <a:lnTo>
                    <a:pt x="2205" y="213"/>
                  </a:lnTo>
                  <a:lnTo>
                    <a:pt x="2001" y="243"/>
                  </a:lnTo>
                  <a:lnTo>
                    <a:pt x="1776" y="273"/>
                  </a:lnTo>
                  <a:lnTo>
                    <a:pt x="1536" y="297"/>
                  </a:lnTo>
                  <a:lnTo>
                    <a:pt x="1344" y="312"/>
                  </a:lnTo>
                  <a:lnTo>
                    <a:pt x="1134" y="330"/>
                  </a:lnTo>
                  <a:lnTo>
                    <a:pt x="921" y="342"/>
                  </a:lnTo>
                  <a:lnTo>
                    <a:pt x="696" y="354"/>
                  </a:lnTo>
                  <a:lnTo>
                    <a:pt x="501" y="360"/>
                  </a:lnTo>
                  <a:lnTo>
                    <a:pt x="279" y="366"/>
                  </a:lnTo>
                  <a:lnTo>
                    <a:pt x="99" y="369"/>
                  </a:lnTo>
                  <a:lnTo>
                    <a:pt x="0" y="366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131" name="Freeform 11"/>
            <p:cNvSpPr>
              <a:spLocks/>
            </p:cNvSpPr>
            <p:nvPr/>
          </p:nvSpPr>
          <p:spPr bwMode="white">
            <a:xfrm>
              <a:off x="0" y="-13"/>
              <a:ext cx="2884" cy="2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5"/>
                </a:cxn>
                <a:cxn ang="0">
                  <a:pos x="192" y="285"/>
                </a:cxn>
                <a:cxn ang="0">
                  <a:pos x="384" y="282"/>
                </a:cxn>
                <a:cxn ang="0">
                  <a:pos x="579" y="276"/>
                </a:cxn>
                <a:cxn ang="0">
                  <a:pos x="789" y="267"/>
                </a:cxn>
                <a:cxn ang="0">
                  <a:pos x="999" y="258"/>
                </a:cxn>
                <a:cxn ang="0">
                  <a:pos x="1161" y="246"/>
                </a:cxn>
                <a:cxn ang="0">
                  <a:pos x="1302" y="234"/>
                </a:cxn>
                <a:cxn ang="0">
                  <a:pos x="1458" y="222"/>
                </a:cxn>
                <a:cxn ang="0">
                  <a:pos x="1665" y="201"/>
                </a:cxn>
                <a:cxn ang="0">
                  <a:pos x="1992" y="159"/>
                </a:cxn>
                <a:cxn ang="0">
                  <a:pos x="2301" y="117"/>
                </a:cxn>
                <a:cxn ang="0">
                  <a:pos x="2604" y="60"/>
                </a:cxn>
                <a:cxn ang="0">
                  <a:pos x="2883" y="0"/>
                </a:cxn>
                <a:cxn ang="0">
                  <a:pos x="0" y="0"/>
                </a:cxn>
              </a:cxnLst>
              <a:rect l="0" t="0" r="r" b="b"/>
              <a:pathLst>
                <a:path w="2884" h="286">
                  <a:moveTo>
                    <a:pt x="0" y="0"/>
                  </a:moveTo>
                  <a:lnTo>
                    <a:pt x="0" y="285"/>
                  </a:lnTo>
                  <a:lnTo>
                    <a:pt x="192" y="285"/>
                  </a:lnTo>
                  <a:lnTo>
                    <a:pt x="384" y="282"/>
                  </a:lnTo>
                  <a:lnTo>
                    <a:pt x="579" y="276"/>
                  </a:lnTo>
                  <a:lnTo>
                    <a:pt x="789" y="267"/>
                  </a:lnTo>
                  <a:lnTo>
                    <a:pt x="999" y="258"/>
                  </a:lnTo>
                  <a:lnTo>
                    <a:pt x="1161" y="246"/>
                  </a:lnTo>
                  <a:lnTo>
                    <a:pt x="1302" y="234"/>
                  </a:lnTo>
                  <a:lnTo>
                    <a:pt x="1458" y="222"/>
                  </a:lnTo>
                  <a:lnTo>
                    <a:pt x="1665" y="201"/>
                  </a:lnTo>
                  <a:lnTo>
                    <a:pt x="1992" y="159"/>
                  </a:lnTo>
                  <a:lnTo>
                    <a:pt x="2301" y="117"/>
                  </a:lnTo>
                  <a:lnTo>
                    <a:pt x="2604" y="60"/>
                  </a:lnTo>
                  <a:lnTo>
                    <a:pt x="288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</p:grpSp>
      <p:sp>
        <p:nvSpPr>
          <p:cNvPr id="4099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4100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5134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/>
            </a:lvl1pPr>
          </a:lstStyle>
          <a:p>
            <a:pPr>
              <a:defRPr/>
            </a:pPr>
            <a:r>
              <a:rPr lang="fr-FR" smtClean="0"/>
              <a:t>February 10-11, 2011</a:t>
            </a:r>
            <a:endParaRPr lang="fr-FR"/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/>
            </a:lvl1pPr>
          </a:lstStyle>
          <a:p>
            <a:pPr>
              <a:defRPr/>
            </a:pPr>
            <a:r>
              <a:rPr lang="fr-FR" smtClean="0"/>
              <a:t>ANR EXOZODI Kick-Off meeting</a:t>
            </a:r>
            <a:endParaRPr lang="fr-FR"/>
          </a:p>
        </p:txBody>
      </p:sp>
      <p:sp>
        <p:nvSpPr>
          <p:cNvPr id="5136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/>
            </a:lvl1pPr>
          </a:lstStyle>
          <a:p>
            <a:pPr>
              <a:defRPr/>
            </a:pPr>
            <a:fld id="{91084766-FC69-463B-99CA-18F1D9C500E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4104" name="Picture 17" descr="fost-small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58088" y="6165850"/>
            <a:ext cx="830262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76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0.jpeg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fr-FR" smtClean="0"/>
              <a:t>February 10-11, 2011</a:t>
            </a:r>
          </a:p>
        </p:txBody>
      </p:sp>
      <p:sp>
        <p:nvSpPr>
          <p:cNvPr id="6147" name="Rectangle 15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fr-FR" smtClean="0"/>
              <a:t>ANR EXOZODI Kick-Off meeting</a:t>
            </a: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22400"/>
            <a:ext cx="7772400" cy="1143000"/>
          </a:xfrm>
        </p:spPr>
        <p:txBody>
          <a:bodyPr/>
          <a:lstStyle/>
          <a:p>
            <a:pPr eaLnBrk="1" hangingPunct="1"/>
            <a:r>
              <a:rPr lang="fr-FR" sz="2800" dirty="0" err="1" smtClean="0"/>
              <a:t>Transient</a:t>
            </a:r>
            <a:r>
              <a:rPr lang="fr-FR" sz="2800" dirty="0" smtClean="0"/>
              <a:t> </a:t>
            </a:r>
            <a:r>
              <a:rPr lang="fr-FR" sz="2800" dirty="0" err="1" smtClean="0"/>
              <a:t>dynamical</a:t>
            </a:r>
            <a:r>
              <a:rPr lang="fr-FR" sz="2800" dirty="0" smtClean="0"/>
              <a:t> </a:t>
            </a:r>
            <a:r>
              <a:rPr lang="fr-FR" sz="2800" dirty="0" err="1" smtClean="0"/>
              <a:t>events</a:t>
            </a:r>
            <a:r>
              <a:rPr lang="fr-FR" sz="2800" dirty="0" smtClean="0"/>
              <a:t>. The FEB </a:t>
            </a:r>
            <a:r>
              <a:rPr lang="fr-FR" sz="2800" dirty="0" err="1" smtClean="0"/>
              <a:t>hypothesis</a:t>
            </a: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800" dirty="0" smtClean="0">
                <a:sym typeface="Symbol"/>
              </a:rPr>
              <a:t> </a:t>
            </a:r>
            <a:r>
              <a:rPr lang="fr-FR" sz="2800" dirty="0" err="1" smtClean="0">
                <a:sym typeface="Symbol"/>
              </a:rPr>
              <a:t>Pictoris</a:t>
            </a:r>
            <a:r>
              <a:rPr lang="fr-FR" sz="2800" dirty="0" smtClean="0">
                <a:sym typeface="Symbol"/>
              </a:rPr>
              <a:t> and Vega</a:t>
            </a:r>
            <a:endParaRPr lang="fr-FR" sz="2800" dirty="0" smtClean="0"/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560" y="3717925"/>
            <a:ext cx="8064896" cy="2232025"/>
          </a:xfrm>
        </p:spPr>
        <p:txBody>
          <a:bodyPr/>
          <a:lstStyle/>
          <a:p>
            <a:pPr eaLnBrk="1" hangingPunct="1"/>
            <a:r>
              <a:rPr lang="fr-FR" sz="3600" dirty="0" smtClean="0"/>
              <a:t>Hervé Beust</a:t>
            </a:r>
          </a:p>
          <a:p>
            <a:pPr eaLnBrk="1" hangingPunct="1"/>
            <a:r>
              <a:rPr lang="fr-FR" sz="2400" dirty="0" smtClean="0">
                <a:solidFill>
                  <a:srgbClr val="99FF33"/>
                </a:solidFill>
              </a:rPr>
              <a:t>Institut de Planétologie et d’Astrophysique de Grenoble</a:t>
            </a:r>
          </a:p>
          <a:p>
            <a:pPr eaLnBrk="1" hangingPunct="1"/>
            <a:r>
              <a:rPr lang="fr-FR" sz="2800" dirty="0" smtClean="0">
                <a:solidFill>
                  <a:srgbClr val="99FF33"/>
                </a:solidFill>
              </a:rPr>
              <a:t>FOST team</a:t>
            </a:r>
            <a:br>
              <a:rPr lang="fr-FR" sz="2800" dirty="0" smtClean="0">
                <a:solidFill>
                  <a:srgbClr val="99FF33"/>
                </a:solidFill>
              </a:rPr>
            </a:br>
            <a:endParaRPr lang="fr-FR" sz="2800" dirty="0" smtClean="0">
              <a:solidFill>
                <a:srgbClr val="99FF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4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fr-FR" smtClean="0"/>
              <a:t>February 10-11, 2011</a:t>
            </a:r>
          </a:p>
        </p:txBody>
      </p:sp>
      <p:sp>
        <p:nvSpPr>
          <p:cNvPr id="7171" name="Rectangle 15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fr-FR" smtClean="0"/>
              <a:t>ANR EXOZODI Kick-Off meeting</a:t>
            </a: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22400"/>
            <a:ext cx="7772400" cy="1143000"/>
          </a:xfrm>
        </p:spPr>
        <p:txBody>
          <a:bodyPr/>
          <a:lstStyle/>
          <a:p>
            <a:pPr eaLnBrk="1" hangingPunct="1"/>
            <a:r>
              <a:rPr lang="fr-FR" sz="2800" dirty="0" err="1" smtClean="0"/>
              <a:t>Transient</a:t>
            </a:r>
            <a:r>
              <a:rPr lang="fr-FR" sz="2800" dirty="0" smtClean="0"/>
              <a:t> </a:t>
            </a:r>
            <a:r>
              <a:rPr lang="fr-FR" sz="2800" dirty="0" err="1" smtClean="0"/>
              <a:t>dynamical</a:t>
            </a:r>
            <a:r>
              <a:rPr lang="fr-FR" sz="2800" dirty="0" smtClean="0"/>
              <a:t> </a:t>
            </a:r>
            <a:r>
              <a:rPr lang="fr-FR" sz="2800" dirty="0" err="1" smtClean="0"/>
              <a:t>events</a:t>
            </a:r>
            <a:r>
              <a:rPr lang="fr-FR" sz="2800" dirty="0" smtClean="0"/>
              <a:t>. The FEB </a:t>
            </a:r>
            <a:r>
              <a:rPr lang="fr-FR" sz="2800" dirty="0" err="1" smtClean="0"/>
              <a:t>hypothesis</a:t>
            </a: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800" dirty="0" smtClean="0">
                <a:sym typeface="Symbol"/>
              </a:rPr>
              <a:t> </a:t>
            </a:r>
            <a:r>
              <a:rPr lang="fr-FR" sz="2800" dirty="0" err="1" smtClean="0">
                <a:sym typeface="Symbol"/>
              </a:rPr>
              <a:t>Pictoris</a:t>
            </a:r>
            <a:r>
              <a:rPr lang="fr-FR" sz="2800" dirty="0" smtClean="0">
                <a:sym typeface="Symbol"/>
              </a:rPr>
              <a:t> and Vega</a:t>
            </a:r>
            <a:endParaRPr lang="fr-FR" sz="2800" dirty="0" smtClean="0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212976"/>
            <a:ext cx="7086600" cy="1512169"/>
          </a:xfrm>
        </p:spPr>
        <p:txBody>
          <a:bodyPr/>
          <a:lstStyle/>
          <a:p>
            <a:pPr marL="857250" indent="-857250" algn="l" eaLnBrk="1" hangingPunct="1">
              <a:defRPr/>
            </a:pPr>
            <a:endParaRPr lang="fr-FR" sz="2000" dirty="0" smtClean="0"/>
          </a:p>
          <a:p>
            <a:pPr marL="857250" indent="-857250" algn="l" eaLnBrk="1" hangingPunct="1">
              <a:buFont typeface="+mj-lt"/>
              <a:buAutoNum type="romanUcPeriod"/>
              <a:defRPr/>
            </a:pPr>
            <a:r>
              <a:rPr lang="fr-FR" sz="2000" dirty="0" smtClean="0"/>
              <a:t> </a:t>
            </a:r>
            <a:r>
              <a:rPr lang="fr-FR" sz="2000" i="1" dirty="0" err="1" smtClean="0"/>
              <a:t>Falling</a:t>
            </a:r>
            <a:r>
              <a:rPr lang="fr-FR" sz="2000" i="1" dirty="0" smtClean="0"/>
              <a:t> </a:t>
            </a:r>
            <a:r>
              <a:rPr lang="fr-FR" sz="2000" i="1" dirty="0" err="1" smtClean="0"/>
              <a:t>Evaporationg</a:t>
            </a:r>
            <a:r>
              <a:rPr lang="fr-FR" sz="2000" i="1" dirty="0" smtClean="0"/>
              <a:t> Bodies</a:t>
            </a:r>
            <a:r>
              <a:rPr lang="fr-FR" sz="2000" dirty="0" smtClean="0"/>
              <a:t> (</a:t>
            </a:r>
            <a:r>
              <a:rPr lang="fr-FR" sz="2000" dirty="0" err="1" smtClean="0"/>
              <a:t>FEBs</a:t>
            </a:r>
            <a:r>
              <a:rPr lang="fr-FR" sz="2000" dirty="0" smtClean="0"/>
              <a:t>) in the </a:t>
            </a:r>
            <a:r>
              <a:rPr lang="fr-FR" sz="2000" dirty="0" smtClean="0">
                <a:latin typeface="Symbol" pitchFamily="18" charset="2"/>
              </a:rPr>
              <a:t>b </a:t>
            </a:r>
            <a:r>
              <a:rPr lang="fr-FR" sz="2000" dirty="0" err="1" smtClean="0"/>
              <a:t>Pictoris</a:t>
            </a:r>
            <a:r>
              <a:rPr lang="fr-FR" sz="2000" dirty="0" smtClean="0"/>
              <a:t> </a:t>
            </a:r>
            <a:r>
              <a:rPr lang="fr-FR" sz="2000" dirty="0" err="1" smtClean="0"/>
              <a:t>disk</a:t>
            </a:r>
            <a:endParaRPr lang="fr-FR" sz="2000" dirty="0" smtClean="0"/>
          </a:p>
          <a:p>
            <a:pPr marL="857250" indent="-857250" algn="l" eaLnBrk="1" hangingPunct="1">
              <a:buFont typeface="+mj-lt"/>
              <a:buAutoNum type="romanUcPeriod"/>
              <a:defRPr/>
            </a:pPr>
            <a:r>
              <a:rPr lang="fr-FR" sz="2000" dirty="0" smtClean="0"/>
              <a:t>Vega</a:t>
            </a:r>
          </a:p>
          <a:p>
            <a:pPr marL="857250" indent="-857250" algn="l" eaLnBrk="1" hangingPunct="1">
              <a:buFont typeface="+mj-lt"/>
              <a:buAutoNum type="romanUcPeriod"/>
              <a:defRPr/>
            </a:pPr>
            <a:endParaRPr lang="fr-FR" sz="2000" dirty="0" smtClean="0"/>
          </a:p>
          <a:p>
            <a:pPr algn="l" eaLnBrk="1" hangingPunct="1">
              <a:defRPr/>
            </a:pPr>
            <a:r>
              <a:rPr lang="fr-FR" sz="1600" dirty="0" smtClean="0">
                <a:solidFill>
                  <a:srgbClr val="99FF33"/>
                </a:solidFill>
              </a:rPr>
              <a:t/>
            </a:r>
            <a:br>
              <a:rPr lang="fr-FR" sz="1600" dirty="0" smtClean="0">
                <a:solidFill>
                  <a:srgbClr val="99FF33"/>
                </a:solidFill>
              </a:rPr>
            </a:br>
            <a:endParaRPr lang="fr-FR" sz="1600" dirty="0" smtClean="0">
              <a:solidFill>
                <a:srgbClr val="99FF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4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fr-FR" smtClean="0"/>
              <a:t>February 10-11, 2011</a:t>
            </a:r>
          </a:p>
        </p:txBody>
      </p:sp>
      <p:sp>
        <p:nvSpPr>
          <p:cNvPr id="11267" name="Rectangle 15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fr-FR" smtClean="0"/>
              <a:t>ANR EXOZODI Kick-Off meeting</a:t>
            </a:r>
          </a:p>
        </p:txBody>
      </p:sp>
      <p:sp>
        <p:nvSpPr>
          <p:cNvPr id="11268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2438400"/>
            <a:ext cx="7772400" cy="1676400"/>
          </a:xfrm>
        </p:spPr>
        <p:txBody>
          <a:bodyPr/>
          <a:lstStyle/>
          <a:p>
            <a:pPr eaLnBrk="1" hangingPunct="1"/>
            <a:r>
              <a:rPr lang="fr-FR" sz="3600" dirty="0" smtClean="0"/>
              <a:t>I – </a:t>
            </a:r>
            <a:r>
              <a:rPr lang="fr-FR" sz="3600" i="1" dirty="0" err="1" smtClean="0"/>
              <a:t>Falling</a:t>
            </a:r>
            <a:r>
              <a:rPr lang="fr-FR" sz="3600" i="1" dirty="0" smtClean="0"/>
              <a:t> </a:t>
            </a:r>
            <a:r>
              <a:rPr lang="fr-FR" sz="3600" i="1" dirty="0" err="1" smtClean="0"/>
              <a:t>Evaporationg</a:t>
            </a:r>
            <a:r>
              <a:rPr lang="fr-FR" sz="3600" i="1" dirty="0" smtClean="0"/>
              <a:t> Bodies</a:t>
            </a:r>
            <a:r>
              <a:rPr lang="fr-FR" sz="3600" dirty="0" smtClean="0"/>
              <a:t> (</a:t>
            </a:r>
            <a:r>
              <a:rPr lang="fr-FR" sz="3600" dirty="0" err="1" smtClean="0"/>
              <a:t>FEBs</a:t>
            </a:r>
            <a:r>
              <a:rPr lang="fr-FR" sz="3600" dirty="0" smtClean="0"/>
              <a:t>) in the </a:t>
            </a:r>
            <a:r>
              <a:rPr lang="fr-FR" sz="3600" dirty="0" smtClean="0">
                <a:latin typeface="Symbol" pitchFamily="18" charset="2"/>
              </a:rPr>
              <a:t>b </a:t>
            </a:r>
            <a:r>
              <a:rPr lang="fr-FR" sz="3600" dirty="0" err="1" smtClean="0"/>
              <a:t>Pictoris</a:t>
            </a:r>
            <a:r>
              <a:rPr lang="fr-FR" dirty="0" smtClean="0"/>
              <a:t> </a:t>
            </a:r>
            <a:r>
              <a:rPr lang="fr-FR" sz="3600" dirty="0" err="1" smtClean="0"/>
              <a:t>disk</a:t>
            </a:r>
            <a:endParaRPr lang="fr-FR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fr-FR" smtClean="0"/>
              <a:t>February 10-11, 2011</a:t>
            </a:r>
          </a:p>
        </p:txBody>
      </p:sp>
      <p:sp>
        <p:nvSpPr>
          <p:cNvPr id="9219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fr-FR" smtClean="0"/>
              <a:t>ANR EXOZODI Kick-Off meeting</a:t>
            </a: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fr-FR" smtClean="0"/>
              <a:t>The </a:t>
            </a:r>
            <a:r>
              <a:rPr lang="fr-FR" smtClean="0">
                <a:latin typeface="Symbol" pitchFamily="18" charset="2"/>
              </a:rPr>
              <a:t>b</a:t>
            </a:r>
            <a:r>
              <a:rPr lang="fr-FR" smtClean="0"/>
              <a:t> Pictoris disk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pPr>
              <a:buClr>
                <a:srgbClr val="CC0000"/>
              </a:buClr>
            </a:pPr>
            <a:r>
              <a:rPr lang="fr-FR" sz="2800" smtClean="0"/>
              <a:t>It is a wide </a:t>
            </a:r>
            <a:r>
              <a:rPr lang="fr-FR" sz="2800" smtClean="0">
                <a:solidFill>
                  <a:srgbClr val="FF9900"/>
                </a:solidFill>
              </a:rPr>
              <a:t>debris disks</a:t>
            </a:r>
            <a:r>
              <a:rPr lang="fr-FR" sz="2800" smtClean="0"/>
              <a:t> viewed edge-on</a:t>
            </a:r>
          </a:p>
          <a:p>
            <a:pPr>
              <a:buClr>
                <a:srgbClr val="CC0000"/>
              </a:buClr>
            </a:pPr>
            <a:r>
              <a:rPr lang="fr-FR" sz="2800" smtClean="0">
                <a:solidFill>
                  <a:schemeClr val="hlink"/>
                </a:solidFill>
              </a:rPr>
              <a:t>The star is and A5 type star aged ~12 Myrs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5029200" y="2895600"/>
            <a:ext cx="2963863" cy="295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6" descr="C:\Documents and Settings\beust\Mes documents\bp-sterr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743200"/>
            <a:ext cx="3200400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Line 7"/>
          <p:cNvSpPr>
            <a:spLocks noChangeShapeType="1"/>
          </p:cNvSpPr>
          <p:nvPr/>
        </p:nvSpPr>
        <p:spPr bwMode="auto">
          <a:xfrm flipV="1">
            <a:off x="2362200" y="2895600"/>
            <a:ext cx="26670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2362200" y="4343400"/>
            <a:ext cx="26670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226" name="Text Box 9"/>
          <p:cNvSpPr txBox="1">
            <a:spLocks noChangeArrowheads="1"/>
          </p:cNvSpPr>
          <p:nvPr/>
        </p:nvSpPr>
        <p:spPr bwMode="auto">
          <a:xfrm>
            <a:off x="974725" y="5867400"/>
            <a:ext cx="2813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fr-FR" sz="1800"/>
              <a:t>   Smith &amp; Terrile 1984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5165725" y="5943600"/>
            <a:ext cx="2606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fr-FR" sz="1800"/>
              <a:t>   Mouillet et al. 1997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 animBg="1"/>
      <p:bldP spid="3080" grpId="0" animBg="1"/>
      <p:bldP spid="308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fr-FR" smtClean="0"/>
              <a:t>February 10-11, 2011</a:t>
            </a:r>
          </a:p>
        </p:txBody>
      </p:sp>
      <p:sp>
        <p:nvSpPr>
          <p:cNvPr id="10243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fr-FR" smtClean="0"/>
              <a:t>ANR EXOZODI Kick-Off meeting</a:t>
            </a: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fr-FR" smtClean="0"/>
              <a:t>Characteristics of the disk 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457200" y="1371600"/>
            <a:ext cx="4614863" cy="430271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buClr>
                <a:srgbClr val="CC0000"/>
              </a:buClr>
              <a:buSzPct val="93000"/>
            </a:pPr>
            <a:r>
              <a:rPr lang="fr-FR" sz="2000" dirty="0"/>
              <a:t> </a:t>
            </a:r>
            <a:r>
              <a:rPr lang="fr-FR" sz="2400" dirty="0"/>
              <a:t>Mass  of the </a:t>
            </a:r>
            <a:r>
              <a:rPr lang="fr-FR" sz="2400" dirty="0" err="1">
                <a:solidFill>
                  <a:srgbClr val="CC6600"/>
                </a:solidFill>
              </a:rPr>
              <a:t>dust</a:t>
            </a:r>
            <a:r>
              <a:rPr lang="fr-FR" sz="2400" dirty="0">
                <a:solidFill>
                  <a:srgbClr val="CC6600"/>
                </a:solidFill>
              </a:rPr>
              <a:t> </a:t>
            </a:r>
            <a:r>
              <a:rPr lang="fr-FR" sz="2400" dirty="0"/>
              <a:t>: a few </a:t>
            </a:r>
            <a:r>
              <a:rPr lang="fr-FR" sz="2400" dirty="0" err="1">
                <a:solidFill>
                  <a:schemeClr val="accent1"/>
                </a:solidFill>
              </a:rPr>
              <a:t>lunar</a:t>
            </a:r>
            <a:r>
              <a:rPr lang="fr-FR" sz="2400" dirty="0">
                <a:solidFill>
                  <a:schemeClr val="accent1"/>
                </a:solidFill>
              </a:rPr>
              <a:t>  </a:t>
            </a:r>
            <a:br>
              <a:rPr lang="fr-FR" sz="2400" dirty="0">
                <a:solidFill>
                  <a:schemeClr val="accent1"/>
                </a:solidFill>
              </a:rPr>
            </a:br>
            <a:r>
              <a:rPr lang="fr-FR" sz="2400" dirty="0">
                <a:solidFill>
                  <a:schemeClr val="accent1"/>
                </a:solidFill>
              </a:rPr>
              <a:t>  masses </a:t>
            </a:r>
            <a:r>
              <a:rPr lang="fr-FR" sz="2400" dirty="0" err="1"/>
              <a:t>at</a:t>
            </a:r>
            <a:r>
              <a:rPr lang="fr-FR" sz="2400" dirty="0"/>
              <a:t> </a:t>
            </a:r>
            <a:r>
              <a:rPr lang="fr-FR" sz="2400" dirty="0" err="1"/>
              <a:t>most</a:t>
            </a:r>
            <a:r>
              <a:rPr lang="fr-FR" sz="2400" dirty="0"/>
              <a:t>.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80000"/>
              <a:buFont typeface="Arial" charset="0"/>
              <a:buChar char="•"/>
            </a:pPr>
            <a:r>
              <a:rPr lang="fr-FR" sz="2400" dirty="0"/>
              <a:t> </a:t>
            </a:r>
            <a:r>
              <a:rPr lang="fr-FR" sz="2400" dirty="0" err="1"/>
              <a:t>Need</a:t>
            </a:r>
            <a:r>
              <a:rPr lang="fr-FR" sz="2400" dirty="0"/>
              <a:t> for </a:t>
            </a:r>
            <a:r>
              <a:rPr lang="fr-FR" sz="2400" dirty="0" err="1"/>
              <a:t>larger</a:t>
            </a:r>
            <a:r>
              <a:rPr lang="fr-FR" sz="2400" dirty="0"/>
              <a:t> </a:t>
            </a:r>
            <a:r>
              <a:rPr lang="fr-FR" sz="2400" dirty="0" err="1"/>
              <a:t>hidden</a:t>
            </a:r>
            <a:r>
              <a:rPr lang="fr-FR" sz="2400" dirty="0"/>
              <a:t> bodies</a:t>
            </a:r>
            <a:br>
              <a:rPr lang="fr-FR" sz="2400" dirty="0"/>
            </a:br>
            <a:r>
              <a:rPr lang="fr-FR" sz="2400" dirty="0"/>
              <a:t>  as a source for the </a:t>
            </a:r>
            <a:r>
              <a:rPr lang="fr-FR" sz="2400" dirty="0" err="1"/>
              <a:t>dust</a:t>
            </a:r>
            <a:r>
              <a:rPr lang="fr-FR" sz="2400" dirty="0"/>
              <a:t> :</a:t>
            </a:r>
            <a:br>
              <a:rPr lang="fr-FR" sz="2400" dirty="0"/>
            </a:br>
            <a:r>
              <a:rPr lang="fr-FR" sz="2400" dirty="0"/>
              <a:t>  km-</a:t>
            </a:r>
            <a:r>
              <a:rPr lang="fr-FR" sz="2400" dirty="0" err="1"/>
              <a:t>sized</a:t>
            </a:r>
            <a:r>
              <a:rPr lang="fr-FR" sz="2400" dirty="0"/>
              <a:t>  </a:t>
            </a:r>
            <a:r>
              <a:rPr lang="fr-FR" sz="2400" dirty="0" err="1"/>
              <a:t>planetesimals</a:t>
            </a:r>
            <a:r>
              <a:rPr lang="fr-FR" sz="2400" dirty="0"/>
              <a:t> 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80000"/>
              <a:buFont typeface="Arial" charset="0"/>
              <a:buChar char="•"/>
            </a:pPr>
            <a:r>
              <a:rPr lang="fr-FR" sz="2400" dirty="0"/>
              <a:t> The </a:t>
            </a:r>
            <a:r>
              <a:rPr lang="fr-FR" sz="2400" dirty="0" err="1"/>
              <a:t>disk</a:t>
            </a:r>
            <a:r>
              <a:rPr lang="fr-FR" sz="2400" dirty="0"/>
              <a:t> </a:t>
            </a:r>
            <a:r>
              <a:rPr lang="fr-FR" sz="2400" dirty="0" err="1"/>
              <a:t>is</a:t>
            </a:r>
            <a:r>
              <a:rPr lang="fr-FR" sz="2400" dirty="0"/>
              <a:t> </a:t>
            </a:r>
            <a:r>
              <a:rPr lang="fr-FR" sz="2400" dirty="0" err="1">
                <a:solidFill>
                  <a:srgbClr val="FFFF00"/>
                </a:solidFill>
              </a:rPr>
              <a:t>distorded</a:t>
            </a:r>
            <a:r>
              <a:rPr lang="fr-FR" sz="2400" dirty="0">
                <a:solidFill>
                  <a:srgbClr val="FFFF00"/>
                </a:solidFill>
              </a:rPr>
              <a:t> </a:t>
            </a:r>
            <a:r>
              <a:rPr lang="fr-FR" sz="2400" dirty="0"/>
              <a:t>by </a:t>
            </a:r>
            <a:r>
              <a:rPr lang="fr-FR" sz="2400" dirty="0" err="1"/>
              <a:t>many</a:t>
            </a:r>
            <a:r>
              <a:rPr lang="fr-FR" sz="2400" dirty="0"/>
              <a:t> </a:t>
            </a:r>
            <a:br>
              <a:rPr lang="fr-FR" sz="2400" dirty="0"/>
            </a:br>
            <a:r>
              <a:rPr lang="fr-FR" sz="2400" dirty="0"/>
              <a:t>  </a:t>
            </a:r>
            <a:r>
              <a:rPr lang="fr-FR" sz="2400" dirty="0" err="1"/>
              <a:t>ways</a:t>
            </a:r>
            <a:r>
              <a:rPr lang="fr-FR" sz="2400" dirty="0"/>
              <a:t> (</a:t>
            </a:r>
            <a:r>
              <a:rPr lang="fr-FR" sz="2400" dirty="0" err="1"/>
              <a:t>asymmetries</a:t>
            </a:r>
            <a:r>
              <a:rPr lang="fr-FR" sz="2400" dirty="0"/>
              <a:t>, </a:t>
            </a:r>
            <a:r>
              <a:rPr lang="fr-FR" sz="2400" dirty="0" err="1"/>
              <a:t>warps</a:t>
            </a:r>
            <a:r>
              <a:rPr lang="fr-FR" sz="2400" dirty="0"/>
              <a:t>, </a:t>
            </a:r>
            <a:br>
              <a:rPr lang="fr-FR" sz="2400" dirty="0"/>
            </a:br>
            <a:r>
              <a:rPr lang="fr-FR" sz="2400" dirty="0"/>
              <a:t>  </a:t>
            </a:r>
            <a:r>
              <a:rPr lang="fr-FR" sz="2400" dirty="0" err="1"/>
              <a:t>etc</a:t>
            </a:r>
            <a:r>
              <a:rPr lang="fr-FR" sz="2400" dirty="0"/>
              <a:t>…) : </a:t>
            </a:r>
            <a:r>
              <a:rPr lang="fr-FR" sz="2400" dirty="0" err="1"/>
              <a:t>need</a:t>
            </a:r>
            <a:r>
              <a:rPr lang="fr-FR" sz="2400" dirty="0"/>
              <a:t> for </a:t>
            </a:r>
            <a:r>
              <a:rPr lang="fr-FR" sz="2400" dirty="0" err="1"/>
              <a:t>planetary</a:t>
            </a:r>
            <a:r>
              <a:rPr lang="fr-FR" sz="2400" dirty="0"/>
              <a:t> </a:t>
            </a:r>
            <a:br>
              <a:rPr lang="fr-FR" sz="2400" dirty="0"/>
            </a:br>
            <a:r>
              <a:rPr lang="fr-FR" sz="2400" dirty="0"/>
              <a:t>  perturbations (</a:t>
            </a:r>
            <a:r>
              <a:rPr lang="fr-FR" sz="2400" dirty="0">
                <a:solidFill>
                  <a:srgbClr val="FF3300"/>
                </a:solidFill>
                <a:sym typeface="Wingdings 3" pitchFamily="18" charset="2"/>
              </a:rPr>
              <a:t> </a:t>
            </a:r>
            <a:r>
              <a:rPr lang="fr-FR" sz="2400" dirty="0" err="1">
                <a:solidFill>
                  <a:srgbClr val="FF3300"/>
                </a:solidFill>
                <a:sym typeface="Wingdings 3" pitchFamily="18" charset="2"/>
              </a:rPr>
              <a:t>planets</a:t>
            </a:r>
            <a:r>
              <a:rPr lang="fr-FR" sz="2400" dirty="0">
                <a:solidFill>
                  <a:srgbClr val="FF3300"/>
                </a:solidFill>
                <a:sym typeface="Wingdings 3" pitchFamily="18" charset="2"/>
              </a:rPr>
              <a:t> ?)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80000"/>
              <a:buFont typeface="Arial" charset="0"/>
              <a:buChar char="•"/>
            </a:pPr>
            <a:r>
              <a:rPr lang="fr-FR" sz="2400" dirty="0">
                <a:sym typeface="Wingdings 3" pitchFamily="18" charset="2"/>
              </a:rPr>
              <a:t> A </a:t>
            </a:r>
            <a:r>
              <a:rPr lang="fr-FR" sz="2400" dirty="0" err="1">
                <a:solidFill>
                  <a:srgbClr val="FFFF00"/>
                </a:solidFill>
                <a:sym typeface="Wingdings 3" pitchFamily="18" charset="2"/>
              </a:rPr>
              <a:t>giant</a:t>
            </a:r>
            <a:r>
              <a:rPr lang="fr-FR" sz="2400" dirty="0">
                <a:solidFill>
                  <a:srgbClr val="FFFF00"/>
                </a:solidFill>
                <a:sym typeface="Wingdings 3" pitchFamily="18" charset="2"/>
              </a:rPr>
              <a:t> </a:t>
            </a:r>
            <a:r>
              <a:rPr lang="fr-FR" sz="2400" dirty="0" err="1">
                <a:solidFill>
                  <a:srgbClr val="FFFF00"/>
                </a:solidFill>
                <a:sym typeface="Wingdings 3" pitchFamily="18" charset="2"/>
              </a:rPr>
              <a:t>planet</a:t>
            </a:r>
            <a:r>
              <a:rPr lang="fr-FR" sz="2400" dirty="0">
                <a:solidFill>
                  <a:srgbClr val="FFFF00"/>
                </a:solidFill>
                <a:sym typeface="Wingdings 3" pitchFamily="18" charset="2"/>
              </a:rPr>
              <a:t> </a:t>
            </a:r>
            <a:r>
              <a:rPr lang="fr-FR" sz="2400" dirty="0" smtClean="0">
                <a:solidFill>
                  <a:srgbClr val="FFFF00"/>
                </a:solidFill>
                <a:sym typeface="Wingdings 3" pitchFamily="18" charset="2"/>
              </a:rPr>
              <a:t>(~8 M</a:t>
            </a:r>
            <a:r>
              <a:rPr lang="fr-FR" sz="2400" baseline="-25000" dirty="0" smtClean="0">
                <a:solidFill>
                  <a:srgbClr val="FFFF00"/>
                </a:solidFill>
                <a:sym typeface="Wingdings 3" pitchFamily="18" charset="2"/>
              </a:rPr>
              <a:t>J</a:t>
            </a:r>
            <a:r>
              <a:rPr lang="fr-FR" sz="2400" dirty="0" smtClean="0">
                <a:solidFill>
                  <a:srgbClr val="FFFF00"/>
                </a:solidFill>
                <a:sym typeface="Wingdings 3" pitchFamily="18" charset="2"/>
              </a:rPr>
              <a:t>)</a:t>
            </a:r>
            <a:r>
              <a:rPr lang="fr-FR" sz="2400" dirty="0" err="1" smtClean="0">
                <a:sym typeface="Wingdings 3" pitchFamily="18" charset="2"/>
              </a:rPr>
              <a:t>was</a:t>
            </a:r>
            <a:r>
              <a:rPr lang="fr-FR" sz="2400" dirty="0" smtClean="0">
                <a:sym typeface="Wingdings 3" pitchFamily="18" charset="2"/>
              </a:rPr>
              <a:t> </a:t>
            </a:r>
            <a:r>
              <a:rPr lang="fr-FR" sz="2400" dirty="0">
                <a:sym typeface="Wingdings 3" pitchFamily="18" charset="2"/>
              </a:rPr>
              <a:t/>
            </a:r>
            <a:br>
              <a:rPr lang="fr-FR" sz="2400" dirty="0">
                <a:sym typeface="Wingdings 3" pitchFamily="18" charset="2"/>
              </a:rPr>
            </a:br>
            <a:r>
              <a:rPr lang="fr-FR" sz="2400" dirty="0">
                <a:sym typeface="Wingdings 3" pitchFamily="18" charset="2"/>
              </a:rPr>
              <a:t>  </a:t>
            </a:r>
            <a:r>
              <a:rPr lang="fr-FR" sz="2400" dirty="0" err="1">
                <a:sym typeface="Wingdings 3" pitchFamily="18" charset="2"/>
              </a:rPr>
              <a:t>recently</a:t>
            </a:r>
            <a:r>
              <a:rPr lang="fr-FR" sz="2400" dirty="0"/>
              <a:t> </a:t>
            </a:r>
            <a:r>
              <a:rPr lang="fr-FR" sz="2400" dirty="0" err="1" smtClean="0"/>
              <a:t>imaged</a:t>
            </a:r>
            <a:r>
              <a:rPr lang="fr-FR" sz="2400" dirty="0" smtClean="0"/>
              <a:t>@ 8-10 </a:t>
            </a:r>
            <a:r>
              <a:rPr lang="fr-FR" sz="2400" dirty="0"/>
              <a:t>AU </a:t>
            </a:r>
            <a:br>
              <a:rPr lang="fr-FR" sz="2400" dirty="0"/>
            </a:br>
            <a:r>
              <a:rPr lang="fr-FR" sz="2400" dirty="0"/>
              <a:t>  (Lagrange et al. </a:t>
            </a:r>
            <a:r>
              <a:rPr lang="fr-FR" sz="2400" dirty="0" smtClean="0"/>
              <a:t>2008, 2009) …</a:t>
            </a:r>
            <a:endParaRPr lang="fr-FR" sz="2400" dirty="0">
              <a:solidFill>
                <a:srgbClr val="99FF33"/>
              </a:solidFill>
            </a:endParaRPr>
          </a:p>
        </p:txBody>
      </p:sp>
      <p:pic>
        <p:nvPicPr>
          <p:cNvPr id="7" name="Image 6" descr="bpicb_2x_e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1484784"/>
            <a:ext cx="4248472" cy="42314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ce réservé de la date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fr-FR" smtClean="0"/>
              <a:t>February 10-11, 2011</a:t>
            </a:r>
          </a:p>
        </p:txBody>
      </p:sp>
      <p:sp>
        <p:nvSpPr>
          <p:cNvPr id="12291" name="Espace réservé du pied de page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fr-FR" smtClean="0"/>
              <a:t>ANR EXOZODI Kick-Off meeting</a:t>
            </a: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fr-FR" smtClean="0"/>
              <a:t>Gas in the </a:t>
            </a:r>
            <a:r>
              <a:rPr lang="el-GR" smtClean="0"/>
              <a:t>β</a:t>
            </a:r>
            <a:r>
              <a:rPr lang="fr-FR" smtClean="0"/>
              <a:t> Pictoris disk</a:t>
            </a:r>
          </a:p>
        </p:txBody>
      </p:sp>
      <p:sp>
        <p:nvSpPr>
          <p:cNvPr id="12293" name="Text Box 3"/>
          <p:cNvSpPr txBox="1">
            <a:spLocks noChangeArrowheads="1"/>
          </p:cNvSpPr>
          <p:nvPr/>
        </p:nvSpPr>
        <p:spPr bwMode="auto">
          <a:xfrm>
            <a:off x="152400" y="1447800"/>
            <a:ext cx="8382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12294" name="Text Box 4"/>
          <p:cNvSpPr txBox="1">
            <a:spLocks noChangeArrowheads="1"/>
          </p:cNvSpPr>
          <p:nvPr/>
        </p:nvSpPr>
        <p:spPr bwMode="auto">
          <a:xfrm>
            <a:off x="990600" y="1524000"/>
            <a:ext cx="7620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12295" name="Text Box 5"/>
          <p:cNvSpPr txBox="1">
            <a:spLocks noChangeArrowheads="1"/>
          </p:cNvSpPr>
          <p:nvPr/>
        </p:nvSpPr>
        <p:spPr bwMode="auto">
          <a:xfrm>
            <a:off x="365125" y="1565275"/>
            <a:ext cx="81692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12296" name="Text Box 6"/>
          <p:cNvSpPr txBox="1">
            <a:spLocks noChangeArrowheads="1"/>
          </p:cNvSpPr>
          <p:nvPr/>
        </p:nvSpPr>
        <p:spPr bwMode="auto">
          <a:xfrm>
            <a:off x="517525" y="1565275"/>
            <a:ext cx="79406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12297" name="Text Box 7"/>
          <p:cNvSpPr txBox="1">
            <a:spLocks noChangeArrowheads="1"/>
          </p:cNvSpPr>
          <p:nvPr/>
        </p:nvSpPr>
        <p:spPr bwMode="auto">
          <a:xfrm>
            <a:off x="822325" y="1641475"/>
            <a:ext cx="75596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12298" name="Text Box 8"/>
          <p:cNvSpPr txBox="1">
            <a:spLocks noChangeArrowheads="1"/>
          </p:cNvSpPr>
          <p:nvPr/>
        </p:nvSpPr>
        <p:spPr bwMode="auto">
          <a:xfrm>
            <a:off x="441325" y="1489075"/>
            <a:ext cx="80168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12299" name="Text Box 9"/>
          <p:cNvSpPr txBox="1">
            <a:spLocks noChangeArrowheads="1"/>
          </p:cNvSpPr>
          <p:nvPr/>
        </p:nvSpPr>
        <p:spPr bwMode="auto">
          <a:xfrm>
            <a:off x="822325" y="1412875"/>
            <a:ext cx="71786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12300" name="Text Box 10"/>
          <p:cNvSpPr txBox="1">
            <a:spLocks noChangeArrowheads="1"/>
          </p:cNvSpPr>
          <p:nvPr/>
        </p:nvSpPr>
        <p:spPr bwMode="auto">
          <a:xfrm>
            <a:off x="449263" y="1066800"/>
            <a:ext cx="8245475" cy="17541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buClr>
                <a:srgbClr val="CC0000"/>
              </a:buClr>
            </a:pPr>
            <a:r>
              <a:rPr lang="fr-FR" sz="2000"/>
              <a:t> Circumstellar gas is detected in absorption in the spectrum of the star (thanks to edge-on orientation)</a:t>
            </a:r>
            <a:endParaRPr lang="fr-FR" sz="2000">
              <a:solidFill>
                <a:schemeClr val="bg2"/>
              </a:solidFill>
            </a:endParaRPr>
          </a:p>
          <a:p>
            <a:pPr>
              <a:buClr>
                <a:srgbClr val="CC0000"/>
              </a:buClr>
            </a:pPr>
            <a:r>
              <a:rPr lang="fr-FR" sz="2000">
                <a:solidFill>
                  <a:schemeClr val="bg2"/>
                </a:solidFill>
              </a:rPr>
              <a:t> </a:t>
            </a:r>
            <a:r>
              <a:rPr lang="fr-FR" sz="2000"/>
              <a:t>Apart from  </a:t>
            </a:r>
            <a:r>
              <a:rPr lang="fr-FR" sz="2000">
                <a:solidFill>
                  <a:srgbClr val="CC0000"/>
                </a:solidFill>
              </a:rPr>
              <a:t>a stable component</a:t>
            </a:r>
            <a:r>
              <a:rPr lang="fr-FR" sz="2000"/>
              <a:t>, transient additional, Doppler-shifted  components are frequently observed.</a:t>
            </a:r>
          </a:p>
          <a:p>
            <a:pPr>
              <a:buClr>
                <a:srgbClr val="CC0000"/>
              </a:buClr>
            </a:pPr>
            <a:r>
              <a:rPr lang="fr-FR" sz="2000"/>
              <a:t> They vary on a very short time scale (days – hours)</a:t>
            </a:r>
          </a:p>
        </p:txBody>
      </p:sp>
      <p:pic>
        <p:nvPicPr>
          <p:cNvPr id="15372" name="Picture 12" descr="C:\Documents and Settings\beust\Mes documents\oct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2971800"/>
            <a:ext cx="4368800" cy="337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3" name="Picture 13" descr="C:\Documents and Settings\beust\Mes documents\jan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971800"/>
            <a:ext cx="4354513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5" name="Picture 15" descr="C:\Documents and Settings\beust\Mes documents\bp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76488" y="2971800"/>
            <a:ext cx="4389437" cy="338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6" name="Picture 16" descr="C:\Documents and Settings\beust\Mes documents\hvf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00300" y="2971800"/>
            <a:ext cx="4343400" cy="335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7" name="Picture 17" descr="C:\Documents and Settings\beust\Mes documents\vlvf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90800" y="2971800"/>
            <a:ext cx="4389438" cy="338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smtClean="0"/>
              <a:t>Characteristics of the transient events</a:t>
            </a:r>
          </a:p>
        </p:txBody>
      </p:sp>
      <p:sp>
        <p:nvSpPr>
          <p:cNvPr id="13315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815263" cy="4114800"/>
          </a:xfrm>
        </p:spPr>
        <p:txBody>
          <a:bodyPr/>
          <a:lstStyle/>
          <a:p>
            <a:r>
              <a:rPr lang="fr-FR" sz="2000" smtClean="0"/>
              <a:t>Detected in many spectral lines, </a:t>
            </a:r>
            <a:r>
              <a:rPr lang="fr-FR" sz="2000" smtClean="0">
                <a:solidFill>
                  <a:srgbClr val="FFFF00"/>
                </a:solidFill>
              </a:rPr>
              <a:t>but not all</a:t>
            </a:r>
            <a:r>
              <a:rPr lang="fr-FR" sz="2000" smtClean="0"/>
              <a:t> ( Ca II, Mg II, Al III…) : </a:t>
            </a:r>
            <a:r>
              <a:rPr lang="fr-FR" sz="2000" smtClean="0">
                <a:solidFill>
                  <a:srgbClr val="99FF33"/>
                </a:solidFill>
              </a:rPr>
              <a:t>only moderately ionized</a:t>
            </a:r>
            <a:r>
              <a:rPr lang="fr-FR" sz="2000" smtClean="0"/>
              <a:t> species</a:t>
            </a:r>
          </a:p>
          <a:p>
            <a:r>
              <a:rPr lang="fr-FR" sz="2000" smtClean="0">
                <a:solidFill>
                  <a:srgbClr val="C00000"/>
                </a:solidFill>
              </a:rPr>
              <a:t>Most of the time reshifted </a:t>
            </a:r>
            <a:r>
              <a:rPr lang="fr-FR" sz="2000" smtClean="0"/>
              <a:t>(tens to hundreds of km/s), but some blueshifted features</a:t>
            </a:r>
          </a:p>
          <a:p>
            <a:r>
              <a:rPr lang="fr-FR" sz="2000" smtClean="0"/>
              <a:t>The higher the velocity, the shorter the variation time-scale</a:t>
            </a:r>
          </a:p>
          <a:p>
            <a:r>
              <a:rPr lang="fr-FR" sz="2000" smtClean="0"/>
              <a:t>Comparison between features in doublet lines </a:t>
            </a:r>
            <a:r>
              <a:rPr lang="fr-FR" sz="2000" smtClean="0">
                <a:sym typeface="Wingdings 3" pitchFamily="18" charset="2"/>
              </a:rPr>
              <a:t> saturated components that do not reach the zero level  </a:t>
            </a:r>
            <a:r>
              <a:rPr lang="fr-FR" sz="2000" smtClean="0">
                <a:solidFill>
                  <a:srgbClr val="FFFF00"/>
                </a:solidFill>
              </a:rPr>
              <a:t>The absorbing clouds do not mask the whole stellar surface</a:t>
            </a:r>
          </a:p>
          <a:p>
            <a:r>
              <a:rPr lang="fr-FR" sz="2000" smtClean="0"/>
              <a:t>~Regularly observed for 20 years : they are frequent but their bulk </a:t>
            </a:r>
            <a:r>
              <a:rPr lang="fr-FR" sz="2000" smtClean="0">
                <a:solidFill>
                  <a:srgbClr val="FFFF00"/>
                </a:solidFill>
              </a:rPr>
              <a:t>frequency is erratic</a:t>
            </a:r>
          </a:p>
          <a:p>
            <a:r>
              <a:rPr lang="fr-FR" sz="2000" smtClean="0"/>
              <a:t> The components observed seem to be correlated (in Ca II) over a time-scale of </a:t>
            </a:r>
            <a:r>
              <a:rPr lang="fr-FR" sz="2000" smtClean="0">
                <a:solidFill>
                  <a:srgbClr val="FFFF00"/>
                </a:solidFill>
              </a:rPr>
              <a:t>2-3 weeks </a:t>
            </a:r>
            <a:r>
              <a:rPr lang="fr-FR" sz="2000" smtClean="0"/>
              <a:t>(Beust &amp; Tobin 2004)</a:t>
            </a:r>
          </a:p>
        </p:txBody>
      </p:sp>
      <p:sp>
        <p:nvSpPr>
          <p:cNvPr id="13316" name="Espace réservé de la date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fr-FR" smtClean="0"/>
              <a:t>February 10-11, 2011</a:t>
            </a:r>
          </a:p>
        </p:txBody>
      </p:sp>
      <p:sp>
        <p:nvSpPr>
          <p:cNvPr id="13317" name="Espace réservé du pied de page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fr-FR" smtClean="0"/>
              <a:t>ANR EXOZODI Kick-Off meeting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fr-FR" smtClean="0"/>
              <a:t>February 10-11, 2011</a:t>
            </a:r>
          </a:p>
        </p:txBody>
      </p:sp>
      <p:sp>
        <p:nvSpPr>
          <p:cNvPr id="14339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fr-FR" smtClean="0"/>
              <a:t>ANR EXOZODI Kick-Off meeting</a:t>
            </a: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smtClean="0"/>
              <a:t>The FEBs </a:t>
            </a:r>
            <a:br>
              <a:rPr lang="fr-FR" sz="3200" smtClean="0"/>
            </a:br>
            <a:r>
              <a:rPr lang="fr-FR" sz="3200" smtClean="0"/>
              <a:t>(</a:t>
            </a:r>
            <a:r>
              <a:rPr lang="fr-FR" sz="3200" i="1" smtClean="0"/>
              <a:t>Falling Evaporating Bodies ) </a:t>
            </a:r>
            <a:r>
              <a:rPr lang="fr-FR" sz="3200" smtClean="0"/>
              <a:t>scenario</a:t>
            </a:r>
            <a:br>
              <a:rPr lang="fr-FR" sz="3200" smtClean="0"/>
            </a:br>
            <a:r>
              <a:rPr lang="fr-FR" sz="2000" smtClean="0"/>
              <a:t>(Beust et al. 1990, 1995, 1998…)</a:t>
            </a:r>
            <a:endParaRPr lang="fr-FR" sz="3200" smtClean="0"/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Clr>
                <a:srgbClr val="CC0000"/>
              </a:buClr>
            </a:pPr>
            <a:r>
              <a:rPr lang="fr-FR" sz="2000" smtClean="0"/>
              <a:t>Each of these events is generated by </a:t>
            </a:r>
            <a:r>
              <a:rPr lang="fr-FR" sz="2000" smtClean="0">
                <a:solidFill>
                  <a:srgbClr val="FFFF00"/>
                </a:solidFill>
              </a:rPr>
              <a:t>an evaporating body</a:t>
            </a:r>
            <a:r>
              <a:rPr lang="fr-FR" sz="2000" smtClean="0"/>
              <a:t> (comet, planetesimal) that </a:t>
            </a:r>
            <a:r>
              <a:rPr lang="fr-FR" sz="2000" smtClean="0">
                <a:solidFill>
                  <a:srgbClr val="00B050"/>
                </a:solidFill>
              </a:rPr>
              <a:t>crosses the line of sight</a:t>
            </a:r>
            <a:r>
              <a:rPr lang="fr-FR" sz="2000" smtClean="0"/>
              <a:t>.</a:t>
            </a:r>
            <a:endParaRPr lang="fr-FR" sz="2000" smtClean="0">
              <a:solidFill>
                <a:schemeClr val="bg2"/>
              </a:solidFill>
            </a:endParaRPr>
          </a:p>
          <a:p>
            <a:pPr marL="609600" indent="-609600">
              <a:buClr>
                <a:srgbClr val="CC0000"/>
              </a:buClr>
            </a:pPr>
            <a:r>
              <a:rPr lang="fr-FR" sz="2000" smtClean="0"/>
              <a:t>These objets are </a:t>
            </a:r>
            <a:r>
              <a:rPr lang="fr-FR" sz="2000" smtClean="0">
                <a:solidFill>
                  <a:srgbClr val="C00000"/>
                </a:solidFill>
              </a:rPr>
              <a:t>star-grazing planetesimals  </a:t>
            </a:r>
            <a:r>
              <a:rPr lang="fr-FR" sz="2000" smtClean="0"/>
              <a:t>(&lt;0.5 AU).</a:t>
            </a:r>
          </a:p>
          <a:p>
            <a:pPr marL="609600" indent="-609600">
              <a:buClr>
                <a:srgbClr val="CC0000"/>
              </a:buClr>
            </a:pPr>
            <a:r>
              <a:rPr lang="fr-FR" sz="2000" smtClean="0"/>
              <a:t>At this short distance the </a:t>
            </a:r>
            <a:r>
              <a:rPr lang="fr-FR" sz="2000" smtClean="0">
                <a:solidFill>
                  <a:srgbClr val="FFC000"/>
                </a:solidFill>
              </a:rPr>
              <a:t>dust sublimates </a:t>
            </a:r>
            <a:r>
              <a:rPr lang="fr-FR" sz="2000" smtClean="0">
                <a:sym typeface="Wingdings 3" pitchFamily="18" charset="2"/>
              </a:rPr>
              <a:t> metallic ions in the coma.</a:t>
            </a:r>
          </a:p>
          <a:p>
            <a:pPr marL="609600" indent="-609600">
              <a:buClr>
                <a:srgbClr val="CC0000"/>
              </a:buClr>
            </a:pPr>
            <a:r>
              <a:rPr lang="fr-FR" sz="2000" smtClean="0">
                <a:sym typeface="Wingdings 3" pitchFamily="18" charset="2"/>
              </a:rPr>
              <a:t>This model naturally explains :</a:t>
            </a:r>
          </a:p>
          <a:p>
            <a:pPr marL="1009650" lvl="1" indent="-609600">
              <a:buClr>
                <a:srgbClr val="CC0000"/>
              </a:buClr>
            </a:pPr>
            <a:r>
              <a:rPr lang="fr-FR" sz="1600" smtClean="0">
                <a:sym typeface="Wingdings 3" pitchFamily="18" charset="2"/>
              </a:rPr>
              <a:t>The </a:t>
            </a:r>
            <a:r>
              <a:rPr lang="fr-FR" sz="1600" smtClean="0">
                <a:solidFill>
                  <a:srgbClr val="FFFF00"/>
                </a:solidFill>
                <a:sym typeface="Wingdings 3" pitchFamily="18" charset="2"/>
              </a:rPr>
              <a:t>infall velocities </a:t>
            </a:r>
            <a:r>
              <a:rPr lang="fr-FR" sz="1600" smtClean="0">
                <a:sym typeface="Wingdings 3" pitchFamily="18" charset="2"/>
              </a:rPr>
              <a:t>: projection of the velocity onto the line of sight  close to the star</a:t>
            </a:r>
          </a:p>
          <a:p>
            <a:pPr marL="1009650" lvl="1" indent="-609600">
              <a:buClr>
                <a:srgbClr val="CC0000"/>
              </a:buClr>
            </a:pPr>
            <a:r>
              <a:rPr lang="fr-FR" sz="1600" smtClean="0">
                <a:sym typeface="Wingdings 3" pitchFamily="18" charset="2"/>
              </a:rPr>
              <a:t>The </a:t>
            </a:r>
            <a:r>
              <a:rPr lang="fr-FR" sz="1600" smtClean="0">
                <a:solidFill>
                  <a:srgbClr val="FFFF00"/>
                </a:solidFill>
                <a:sym typeface="Wingdings 3" pitchFamily="18" charset="2"/>
              </a:rPr>
              <a:t>time variability </a:t>
            </a:r>
            <a:r>
              <a:rPr lang="fr-FR" sz="1600" smtClean="0">
                <a:sym typeface="Wingdings 3" pitchFamily="18" charset="2"/>
              </a:rPr>
              <a:t>: time to cross the line of sight</a:t>
            </a:r>
          </a:p>
          <a:p>
            <a:pPr marL="1009650" lvl="1" indent="-609600">
              <a:buClr>
                <a:srgbClr val="CC0000"/>
              </a:buClr>
            </a:pPr>
            <a:r>
              <a:rPr lang="fr-FR" sz="1600" smtClean="0">
                <a:solidFill>
                  <a:srgbClr val="FFFF00"/>
                </a:solidFill>
                <a:sym typeface="Wingdings 3" pitchFamily="18" charset="2"/>
              </a:rPr>
              <a:t>The limited size </a:t>
            </a:r>
            <a:r>
              <a:rPr lang="fr-FR" sz="1600" smtClean="0">
                <a:sym typeface="Wingdings 3" pitchFamily="18" charset="2"/>
              </a:rPr>
              <a:t>of the clouds = size of the coma</a:t>
            </a:r>
            <a:endParaRPr lang="fr-FR" sz="2000" smtClean="0">
              <a:sym typeface="Wingdings 3" pitchFamily="18" charset="2"/>
            </a:endParaRPr>
          </a:p>
          <a:p>
            <a:pPr marL="1009650" lvl="1" indent="-609600">
              <a:buClr>
                <a:srgbClr val="CC0000"/>
              </a:buClr>
            </a:pPr>
            <a:r>
              <a:rPr lang="fr-FR" sz="1600" smtClean="0">
                <a:sym typeface="Wingdings 3" pitchFamily="18" charset="2"/>
              </a:rPr>
              <a:t>The </a:t>
            </a:r>
            <a:r>
              <a:rPr lang="fr-FR" sz="1600" smtClean="0">
                <a:solidFill>
                  <a:srgbClr val="FFFF00"/>
                </a:solidFill>
                <a:sym typeface="Wingdings 3" pitchFamily="18" charset="2"/>
              </a:rPr>
              <a:t>chemical issu</a:t>
            </a:r>
            <a:r>
              <a:rPr lang="fr-FR" sz="1600" smtClean="0">
                <a:sym typeface="Wingdings 3" pitchFamily="18" charset="2"/>
              </a:rPr>
              <a:t>e : not all species are concerned</a:t>
            </a:r>
          </a:p>
          <a:p>
            <a:pPr marL="1009650" lvl="1" indent="-609600">
              <a:buClr>
                <a:srgbClr val="CC0000"/>
              </a:buClr>
            </a:pPr>
            <a:r>
              <a:rPr lang="fr-FR" sz="1600" smtClean="0">
                <a:sym typeface="Wingdings 3" pitchFamily="18" charset="2"/>
              </a:rPr>
              <a:t>The mere </a:t>
            </a:r>
            <a:r>
              <a:rPr lang="fr-FR" sz="1600" smtClean="0">
                <a:solidFill>
                  <a:srgbClr val="FFFF00"/>
                </a:solidFill>
                <a:sym typeface="Wingdings 3" pitchFamily="18" charset="2"/>
              </a:rPr>
              <a:t>presence </a:t>
            </a:r>
            <a:r>
              <a:rPr lang="fr-FR" sz="1600" smtClean="0">
                <a:sym typeface="Wingdings 3" pitchFamily="18" charset="2"/>
              </a:rPr>
              <a:t>of the ions : Most of these species undergo </a:t>
            </a:r>
            <a:r>
              <a:rPr lang="fr-FR" sz="1600" smtClean="0">
                <a:solidFill>
                  <a:srgbClr val="99FF33"/>
                </a:solidFill>
                <a:sym typeface="Wingdings 3" pitchFamily="18" charset="2"/>
              </a:rPr>
              <a:t>a radiation pressure</a:t>
            </a:r>
            <a:r>
              <a:rPr lang="fr-FR" sz="1600" smtClean="0">
                <a:sym typeface="Wingdings 3" pitchFamily="18" charset="2"/>
              </a:rPr>
              <a:t> from the star that overcomes stellar gravity</a:t>
            </a:r>
            <a:endParaRPr lang="fr-FR" sz="1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ce réservé de la date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fr-FR" smtClean="0"/>
              <a:t>February 10-11, 2011</a:t>
            </a:r>
          </a:p>
        </p:txBody>
      </p:sp>
      <p:sp>
        <p:nvSpPr>
          <p:cNvPr id="15363" name="Espace réservé du pied de page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fr-FR" smtClean="0"/>
              <a:t>ANR EXOZODI Kick-Off meeting</a:t>
            </a:r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28625"/>
            <a:ext cx="7772400" cy="533400"/>
          </a:xfrm>
        </p:spPr>
        <p:txBody>
          <a:bodyPr/>
          <a:lstStyle/>
          <a:p>
            <a:pPr eaLnBrk="1" hangingPunct="1"/>
            <a:r>
              <a:rPr lang="fr-FR" sz="3200" smtClean="0"/>
              <a:t>Simulating the FEBs scenario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071563"/>
            <a:ext cx="8101013" cy="50244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1800" smtClean="0"/>
              <a:t>We compute the </a:t>
            </a:r>
            <a:r>
              <a:rPr lang="fr-FR" sz="1800" smtClean="0">
                <a:solidFill>
                  <a:srgbClr val="FFFF00"/>
                </a:solidFill>
              </a:rPr>
              <a:t>dynamics of </a:t>
            </a:r>
            <a:br>
              <a:rPr lang="fr-FR" sz="1800" smtClean="0">
                <a:solidFill>
                  <a:srgbClr val="FFFF00"/>
                </a:solidFill>
              </a:rPr>
            </a:br>
            <a:r>
              <a:rPr lang="fr-FR" sz="1800" smtClean="0">
                <a:solidFill>
                  <a:srgbClr val="FFFF00"/>
                </a:solidFill>
              </a:rPr>
              <a:t>metallic ions</a:t>
            </a:r>
            <a:r>
              <a:rPr lang="fr-FR" sz="1800" smtClean="0"/>
              <a:t> in the FEBs coma </a:t>
            </a:r>
            <a:br>
              <a:rPr lang="fr-FR" sz="1800" smtClean="0"/>
            </a:br>
            <a:r>
              <a:rPr lang="fr-FR" sz="1800" smtClean="0"/>
              <a:t>and the resulting absortion </a:t>
            </a:r>
            <a:br>
              <a:rPr lang="fr-FR" sz="1800" smtClean="0"/>
            </a:br>
            <a:r>
              <a:rPr lang="fr-FR" sz="1800" smtClean="0"/>
              <a:t>components.  </a:t>
            </a:r>
          </a:p>
          <a:p>
            <a:pPr eaLnBrk="1" hangingPunct="1">
              <a:lnSpc>
                <a:spcPct val="90000"/>
              </a:lnSpc>
            </a:pPr>
            <a:r>
              <a:rPr lang="fr-FR" sz="1800" smtClean="0"/>
              <a:t>The ions are subject to the</a:t>
            </a:r>
            <a:br>
              <a:rPr lang="fr-FR" sz="1800" smtClean="0"/>
            </a:br>
            <a:r>
              <a:rPr lang="fr-FR" sz="1800" smtClean="0"/>
              <a:t> </a:t>
            </a:r>
            <a:r>
              <a:rPr lang="fr-FR" sz="1800" smtClean="0">
                <a:solidFill>
                  <a:srgbClr val="FF0000"/>
                </a:solidFill>
              </a:rPr>
              <a:t>radiation pressure </a:t>
            </a:r>
            <a:r>
              <a:rPr lang="fr-FR" sz="1800" smtClean="0"/>
              <a:t>and to a</a:t>
            </a:r>
            <a:br>
              <a:rPr lang="fr-FR" sz="1800" smtClean="0"/>
            </a:br>
            <a:r>
              <a:rPr lang="fr-FR" sz="1800" smtClean="0"/>
              <a:t> </a:t>
            </a:r>
            <a:r>
              <a:rPr lang="fr-FR" sz="1800" smtClean="0">
                <a:solidFill>
                  <a:srgbClr val="FF0000"/>
                </a:solidFill>
              </a:rPr>
              <a:t>drift force </a:t>
            </a:r>
            <a:r>
              <a:rPr lang="fr-FR" sz="1800" smtClean="0"/>
              <a:t>by the other species </a:t>
            </a:r>
          </a:p>
          <a:p>
            <a:pPr eaLnBrk="1" hangingPunct="1">
              <a:lnSpc>
                <a:spcPct val="90000"/>
              </a:lnSpc>
            </a:pPr>
            <a:r>
              <a:rPr lang="fr-FR" sz="1800" smtClean="0"/>
              <a:t>The different kinds of variable </a:t>
            </a:r>
            <a:br>
              <a:rPr lang="fr-FR" sz="1800" smtClean="0"/>
            </a:br>
            <a:r>
              <a:rPr lang="fr-FR" sz="1800" smtClean="0"/>
              <a:t>features (high velocity, low </a:t>
            </a:r>
            <a:br>
              <a:rPr lang="fr-FR" sz="1800" smtClean="0"/>
            </a:br>
            <a:r>
              <a:rPr lang="fr-FR" sz="1800" smtClean="0"/>
              <a:t>velocity…) are well reproduced </a:t>
            </a:r>
            <a:br>
              <a:rPr lang="fr-FR" sz="1800" smtClean="0"/>
            </a:br>
            <a:r>
              <a:rPr lang="fr-FR" sz="1800" smtClean="0"/>
              <a:t>if </a:t>
            </a:r>
            <a:r>
              <a:rPr lang="fr-FR" sz="1800" smtClean="0">
                <a:solidFill>
                  <a:srgbClr val="FFFF00"/>
                </a:solidFill>
              </a:rPr>
              <a:t>we let the periastron distance</a:t>
            </a:r>
            <a:br>
              <a:rPr lang="fr-FR" sz="1800" smtClean="0">
                <a:solidFill>
                  <a:srgbClr val="FFFF00"/>
                </a:solidFill>
              </a:rPr>
            </a:br>
            <a:r>
              <a:rPr lang="fr-FR" sz="1800" smtClean="0">
                <a:solidFill>
                  <a:srgbClr val="FFFF00"/>
                </a:solidFill>
              </a:rPr>
              <a:t> vary.</a:t>
            </a:r>
          </a:p>
          <a:p>
            <a:pPr eaLnBrk="1" hangingPunct="1">
              <a:lnSpc>
                <a:spcPct val="90000"/>
              </a:lnSpc>
            </a:pPr>
            <a:r>
              <a:rPr lang="fr-FR" sz="1800" smtClean="0">
                <a:solidFill>
                  <a:srgbClr val="FFFF00"/>
                </a:solidFill>
              </a:rPr>
              <a:t>The longitude of periastrons are </a:t>
            </a:r>
            <a:br>
              <a:rPr lang="fr-FR" sz="1800" smtClean="0">
                <a:solidFill>
                  <a:srgbClr val="FFFF00"/>
                </a:solidFill>
              </a:rPr>
            </a:br>
            <a:r>
              <a:rPr lang="fr-FR" sz="1800" smtClean="0">
                <a:solidFill>
                  <a:srgbClr val="FFFF00"/>
                </a:solidFill>
              </a:rPr>
              <a:t>not randomly distributed</a:t>
            </a:r>
            <a:br>
              <a:rPr lang="fr-FR" sz="1800" smtClean="0">
                <a:solidFill>
                  <a:srgbClr val="FFFF00"/>
                </a:solidFill>
              </a:rPr>
            </a:br>
            <a:r>
              <a:rPr lang="fr-FR" sz="1800" smtClean="0">
                <a:solidFill>
                  <a:srgbClr val="FFFF00"/>
                </a:solidFill>
              </a:rPr>
              <a:t> (predominance of redshifted features)</a:t>
            </a:r>
          </a:p>
          <a:p>
            <a:pPr eaLnBrk="1" hangingPunct="1">
              <a:lnSpc>
                <a:spcPct val="90000"/>
              </a:lnSpc>
            </a:pPr>
            <a:r>
              <a:rPr lang="fr-FR" sz="1800" smtClean="0"/>
              <a:t> (Large) cometary production rates are needed (a few 10</a:t>
            </a:r>
            <a:r>
              <a:rPr lang="fr-FR" sz="1800" baseline="30000" smtClean="0"/>
              <a:t>7</a:t>
            </a:r>
            <a:r>
              <a:rPr lang="fr-FR" sz="1800" smtClean="0"/>
              <a:t> kg/s)</a:t>
            </a:r>
            <a:endParaRPr lang="fr-FR" sz="1600" smtClean="0">
              <a:solidFill>
                <a:schemeClr val="folHlink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fr-FR" sz="1800" smtClean="0">
                <a:solidFill>
                  <a:schemeClr val="folHlink"/>
                </a:solidFill>
              </a:rPr>
              <a:t>Several hundreds of FEBs per year</a:t>
            </a:r>
          </a:p>
          <a:p>
            <a:pPr eaLnBrk="1" hangingPunct="1">
              <a:lnSpc>
                <a:spcPct val="90000"/>
              </a:lnSpc>
            </a:pPr>
            <a:r>
              <a:rPr lang="fr-FR" sz="1800" smtClean="0"/>
              <a:t>Question : why so many star-grazers ? What is their dynamical origin ?</a:t>
            </a:r>
          </a:p>
          <a:p>
            <a:pPr eaLnBrk="1" hangingPunct="1">
              <a:lnSpc>
                <a:spcPct val="90000"/>
              </a:lnSpc>
            </a:pPr>
            <a:endParaRPr lang="fr-FR" sz="1400" smtClean="0">
              <a:solidFill>
                <a:schemeClr val="folHlink"/>
              </a:solidFill>
            </a:endParaRPr>
          </a:p>
        </p:txBody>
      </p:sp>
      <p:pic>
        <p:nvPicPr>
          <p:cNvPr id="15366" name="Picture 6" descr="slv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319588" y="1143000"/>
            <a:ext cx="4395787" cy="33940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fr-FR" smtClean="0"/>
              <a:t>February 10-11, 2011</a:t>
            </a:r>
          </a:p>
        </p:txBody>
      </p:sp>
      <p:sp>
        <p:nvSpPr>
          <p:cNvPr id="1741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fr-FR" smtClean="0"/>
              <a:t>ANR EXOZODI Kick-Off meeting</a:t>
            </a:r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smtClean="0"/>
              <a:t>FEB dynamics : How do you generate star-grazers ?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rgbClr val="CC0000"/>
              </a:buClr>
            </a:pPr>
            <a:r>
              <a:rPr lang="fr-FR" sz="2800" dirty="0" smtClean="0"/>
              <a:t>A </a:t>
            </a:r>
            <a:r>
              <a:rPr lang="fr-FR" sz="2800" dirty="0" err="1" smtClean="0"/>
              <a:t>requirement</a:t>
            </a:r>
            <a:r>
              <a:rPr lang="fr-FR" sz="2800" dirty="0" smtClean="0"/>
              <a:t> : </a:t>
            </a:r>
            <a:r>
              <a:rPr lang="fr-FR" sz="2800" dirty="0" err="1" smtClean="0">
                <a:solidFill>
                  <a:srgbClr val="FFC000"/>
                </a:solidFill>
              </a:rPr>
              <a:t>planetary</a:t>
            </a:r>
            <a:r>
              <a:rPr lang="fr-FR" sz="2800" dirty="0" smtClean="0">
                <a:solidFill>
                  <a:srgbClr val="FFC000"/>
                </a:solidFill>
              </a:rPr>
              <a:t> perturbations </a:t>
            </a:r>
            <a:r>
              <a:rPr lang="fr-FR" sz="2800" dirty="0" smtClean="0">
                <a:sym typeface="Wingdings 3" pitchFamily="18" charset="2"/>
              </a:rPr>
              <a:t> </a:t>
            </a:r>
            <a:r>
              <a:rPr lang="fr-FR" sz="2800" dirty="0" err="1" smtClean="0">
                <a:sym typeface="Wingdings 3" pitchFamily="18" charset="2"/>
              </a:rPr>
              <a:t>need</a:t>
            </a:r>
            <a:r>
              <a:rPr lang="fr-FR" sz="2800" dirty="0" smtClean="0">
                <a:sym typeface="Wingdings 3" pitchFamily="18" charset="2"/>
              </a:rPr>
              <a:t> for </a:t>
            </a:r>
            <a:r>
              <a:rPr lang="fr-FR" sz="2800" dirty="0" err="1" smtClean="0">
                <a:sym typeface="Wingdings 3" pitchFamily="18" charset="2"/>
              </a:rPr>
              <a:t>planets</a:t>
            </a:r>
            <a:r>
              <a:rPr lang="fr-FR" sz="2800" dirty="0" smtClean="0">
                <a:sym typeface="Wingdings 3" pitchFamily="18" charset="2"/>
              </a:rPr>
              <a:t> ! </a:t>
            </a:r>
          </a:p>
          <a:p>
            <a:pPr>
              <a:lnSpc>
                <a:spcPct val="90000"/>
              </a:lnSpc>
              <a:buClr>
                <a:srgbClr val="CC0000"/>
              </a:buClr>
            </a:pPr>
            <a:r>
              <a:rPr lang="fr-FR" sz="2800" dirty="0" smtClean="0">
                <a:solidFill>
                  <a:srgbClr val="FFFF00"/>
                </a:solidFill>
                <a:sym typeface="Wingdings 3" pitchFamily="18" charset="2"/>
              </a:rPr>
              <a:t>Direct </a:t>
            </a:r>
            <a:r>
              <a:rPr lang="fr-FR" sz="2800" dirty="0" err="1" smtClean="0">
                <a:solidFill>
                  <a:srgbClr val="FFFF00"/>
                </a:solidFill>
                <a:sym typeface="Wingdings 3" pitchFamily="18" charset="2"/>
              </a:rPr>
              <a:t>scattering</a:t>
            </a:r>
            <a:r>
              <a:rPr lang="fr-FR" sz="2800" dirty="0" smtClean="0">
                <a:solidFill>
                  <a:srgbClr val="FFFF00"/>
                </a:solidFill>
                <a:sym typeface="Wingdings 3" pitchFamily="18" charset="2"/>
              </a:rPr>
              <a:t> </a:t>
            </a:r>
            <a:r>
              <a:rPr lang="fr-FR" sz="2800" dirty="0" smtClean="0">
                <a:sym typeface="Wingdings 3" pitchFamily="18" charset="2"/>
              </a:rPr>
              <a:t>of  </a:t>
            </a:r>
            <a:r>
              <a:rPr lang="fr-FR" sz="2800" dirty="0" err="1" smtClean="0">
                <a:sym typeface="Wingdings 3" pitchFamily="18" charset="2"/>
              </a:rPr>
              <a:t>planetesimals</a:t>
            </a:r>
            <a:r>
              <a:rPr lang="fr-FR" sz="2800" dirty="0" smtClean="0">
                <a:sym typeface="Wingdings 3" pitchFamily="18" charset="2"/>
              </a:rPr>
              <a:t> : possible (cf. Vega </a:t>
            </a:r>
            <a:r>
              <a:rPr lang="fr-FR" sz="2800" dirty="0" err="1" smtClean="0">
                <a:sym typeface="Wingdings 3" pitchFamily="18" charset="2"/>
              </a:rPr>
              <a:t>sims</a:t>
            </a:r>
            <a:r>
              <a:rPr lang="fr-FR" sz="2800" dirty="0" smtClean="0">
                <a:sym typeface="Wingdings 3" pitchFamily="18" charset="2"/>
              </a:rPr>
              <a:t>. by </a:t>
            </a:r>
            <a:r>
              <a:rPr lang="fr-FR" sz="2800" dirty="0" err="1" smtClean="0">
                <a:sym typeface="Wingdings 3" pitchFamily="18" charset="2"/>
              </a:rPr>
              <a:t>Vandeportal</a:t>
            </a:r>
            <a:r>
              <a:rPr lang="fr-FR" sz="2800" dirty="0" smtClean="0">
                <a:sym typeface="Wingdings 3" pitchFamily="18" charset="2"/>
              </a:rPr>
              <a:t> et al.</a:t>
            </a:r>
            <a:r>
              <a:rPr lang="fr-FR" sz="2800" dirty="0" smtClean="0">
                <a:sym typeface="Wingdings 3" pitchFamily="18" charset="2"/>
              </a:rPr>
              <a:t>) </a:t>
            </a:r>
            <a:r>
              <a:rPr lang="fr-FR" sz="2800" dirty="0" smtClean="0">
                <a:sym typeface="Wingdings 3" pitchFamily="18" charset="2"/>
              </a:rPr>
              <a:t>but </a:t>
            </a:r>
            <a:r>
              <a:rPr lang="fr-FR" sz="2800" dirty="0" err="1" smtClean="0">
                <a:solidFill>
                  <a:srgbClr val="99FF33"/>
                </a:solidFill>
                <a:sym typeface="Wingdings 3" pitchFamily="18" charset="2"/>
              </a:rPr>
              <a:t>weakly</a:t>
            </a:r>
            <a:r>
              <a:rPr lang="fr-FR" sz="2800" dirty="0" smtClean="0">
                <a:solidFill>
                  <a:srgbClr val="99FF33"/>
                </a:solidFill>
                <a:sym typeface="Wingdings 3" pitchFamily="18" charset="2"/>
              </a:rPr>
              <a:t> efficient</a:t>
            </a:r>
            <a:r>
              <a:rPr lang="fr-FR" sz="2800" dirty="0" smtClean="0">
                <a:sym typeface="Wingdings 3" pitchFamily="18" charset="2"/>
              </a:rPr>
              <a:t>.</a:t>
            </a:r>
          </a:p>
          <a:p>
            <a:pPr>
              <a:lnSpc>
                <a:spcPct val="90000"/>
              </a:lnSpc>
              <a:buClr>
                <a:srgbClr val="CC0000"/>
              </a:buClr>
            </a:pPr>
            <a:r>
              <a:rPr lang="fr-FR" sz="2800" dirty="0" err="1" smtClean="0">
                <a:solidFill>
                  <a:srgbClr val="FFFF00"/>
                </a:solidFill>
              </a:rPr>
              <a:t>Kozai</a:t>
            </a:r>
            <a:r>
              <a:rPr lang="fr-FR" sz="2800" dirty="0" smtClean="0">
                <a:solidFill>
                  <a:srgbClr val="FFFF00"/>
                </a:solidFill>
              </a:rPr>
              <a:t> </a:t>
            </a:r>
            <a:r>
              <a:rPr lang="fr-FR" sz="2800" dirty="0" err="1" smtClean="0">
                <a:solidFill>
                  <a:srgbClr val="FFFF00"/>
                </a:solidFill>
              </a:rPr>
              <a:t>resonance</a:t>
            </a:r>
            <a:r>
              <a:rPr lang="fr-FR" sz="2800" dirty="0" smtClean="0">
                <a:solidFill>
                  <a:srgbClr val="FFFF00"/>
                </a:solidFill>
              </a:rPr>
              <a:t> </a:t>
            </a:r>
            <a:r>
              <a:rPr lang="fr-FR" sz="2800" dirty="0" smtClean="0"/>
              <a:t>on </a:t>
            </a:r>
            <a:r>
              <a:rPr lang="fr-FR" sz="2800" dirty="0" err="1" smtClean="0"/>
              <a:t>initially</a:t>
            </a:r>
            <a:r>
              <a:rPr lang="fr-FR" sz="2800" dirty="0" smtClean="0"/>
              <a:t> </a:t>
            </a:r>
            <a:r>
              <a:rPr lang="fr-FR" sz="2800" dirty="0" err="1" smtClean="0"/>
              <a:t>inclined</a:t>
            </a:r>
            <a:r>
              <a:rPr lang="fr-FR" sz="2800" dirty="0" smtClean="0"/>
              <a:t> </a:t>
            </a:r>
            <a:r>
              <a:rPr lang="fr-FR" sz="2800" dirty="0" err="1" smtClean="0"/>
              <a:t>orbits</a:t>
            </a:r>
            <a:r>
              <a:rPr lang="fr-FR" sz="2800" dirty="0" smtClean="0"/>
              <a:t> : efficient but </a:t>
            </a:r>
            <a:r>
              <a:rPr lang="fr-FR" sz="2800" dirty="0" smtClean="0">
                <a:solidFill>
                  <a:srgbClr val="99FF33"/>
                </a:solidFill>
              </a:rPr>
              <a:t>no </a:t>
            </a:r>
            <a:r>
              <a:rPr lang="fr-FR" sz="2800" dirty="0" err="1" smtClean="0">
                <a:solidFill>
                  <a:srgbClr val="99FF33"/>
                </a:solidFill>
              </a:rPr>
              <a:t>preferred</a:t>
            </a:r>
            <a:r>
              <a:rPr lang="fr-FR" sz="2800" dirty="0" smtClean="0">
                <a:solidFill>
                  <a:srgbClr val="99FF33"/>
                </a:solidFill>
              </a:rPr>
              <a:t> orientation </a:t>
            </a:r>
            <a:r>
              <a:rPr lang="fr-FR" sz="2800" dirty="0" smtClean="0"/>
              <a:t>(</a:t>
            </a:r>
            <a:r>
              <a:rPr lang="fr-FR" sz="2800" dirty="0" err="1" smtClean="0"/>
              <a:t>rotational</a:t>
            </a:r>
            <a:r>
              <a:rPr lang="fr-FR" sz="2800" dirty="0" smtClean="0"/>
              <a:t> invariance)</a:t>
            </a:r>
          </a:p>
          <a:p>
            <a:pPr>
              <a:lnSpc>
                <a:spcPct val="90000"/>
              </a:lnSpc>
              <a:buClr>
                <a:srgbClr val="CC0000"/>
              </a:buClr>
            </a:pPr>
            <a:r>
              <a:rPr lang="fr-FR" sz="2800" dirty="0" err="1" smtClean="0"/>
              <a:t>Mean</a:t>
            </a:r>
            <a:r>
              <a:rPr lang="fr-FR" sz="2800" dirty="0" smtClean="0"/>
              <a:t>-motion </a:t>
            </a:r>
            <a:r>
              <a:rPr lang="fr-FR" sz="2800" dirty="0" err="1" smtClean="0"/>
              <a:t>resonances</a:t>
            </a:r>
            <a:r>
              <a:rPr lang="fr-FR" sz="2800" dirty="0" smtClean="0"/>
              <a:t> </a:t>
            </a:r>
            <a:r>
              <a:rPr lang="fr-FR" sz="2800" dirty="0" err="1" smtClean="0"/>
              <a:t>with</a:t>
            </a:r>
            <a:r>
              <a:rPr lang="fr-FR" sz="2800" dirty="0" smtClean="0"/>
              <a:t> a </a:t>
            </a:r>
            <a:r>
              <a:rPr lang="fr-FR" sz="2800" dirty="0" err="1" smtClean="0"/>
              <a:t>Jovian</a:t>
            </a:r>
            <a:r>
              <a:rPr lang="fr-FR" sz="2800" dirty="0" smtClean="0"/>
              <a:t> </a:t>
            </a:r>
            <a:r>
              <a:rPr lang="fr-FR" sz="2800" dirty="0" err="1" smtClean="0"/>
              <a:t>planet</a:t>
            </a:r>
            <a:r>
              <a:rPr lang="fr-FR" sz="2800" dirty="0" smtClean="0"/>
              <a:t> : </a:t>
            </a:r>
            <a:r>
              <a:rPr lang="fr-FR" sz="2800" dirty="0" err="1" smtClean="0">
                <a:solidFill>
                  <a:srgbClr val="99FF33"/>
                </a:solidFill>
              </a:rPr>
              <a:t>preferred</a:t>
            </a:r>
            <a:r>
              <a:rPr lang="fr-FR" sz="2800" dirty="0" smtClean="0">
                <a:solidFill>
                  <a:srgbClr val="99FF33"/>
                </a:solidFill>
              </a:rPr>
              <a:t> model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a date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fr-FR" smtClean="0"/>
              <a:t>February 10-11, 2011</a:t>
            </a:r>
          </a:p>
        </p:txBody>
      </p:sp>
      <p:sp>
        <p:nvSpPr>
          <p:cNvPr id="18435" name="Espace réservé du pied de page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fr-FR" smtClean="0"/>
              <a:t>ANR EXOZODI Kick-Off meeting</a:t>
            </a:r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4838"/>
          </a:xfrm>
        </p:spPr>
        <p:txBody>
          <a:bodyPr/>
          <a:lstStyle/>
          <a:p>
            <a:pPr eaLnBrk="1" hangingPunct="1"/>
            <a:r>
              <a:rPr lang="fr-FR" sz="4000" smtClean="0"/>
              <a:t>The mean-motion resonance model</a:t>
            </a:r>
            <a:br>
              <a:rPr lang="fr-FR" sz="4000" smtClean="0"/>
            </a:br>
            <a:r>
              <a:rPr lang="fr-FR" sz="1800" smtClean="0"/>
              <a:t>(Beust &amp; Morbidelli 1996, 2000, Thébault et al 2001, 2003)</a:t>
            </a:r>
            <a:endParaRPr lang="fr-FR" sz="4000" smtClean="0"/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7188" y="1981200"/>
            <a:ext cx="2990850" cy="44719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r-FR" sz="1800" smtClean="0"/>
              <a:t>Bodies trapped in some mean-motion resonances with a Jovian planet (4:1,3:1) see their eccentricity grow up to ~1 </a:t>
            </a:r>
            <a:r>
              <a:rPr lang="fr-FR" sz="1800" smtClean="0">
                <a:sym typeface="Wingdings 3" pitchFamily="18" charset="2"/>
              </a:rPr>
              <a:t> FEBs!</a:t>
            </a:r>
            <a:r>
              <a:rPr lang="fr-FR" sz="1800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fr-FR" sz="1800" smtClean="0">
                <a:solidFill>
                  <a:schemeClr val="folHlink"/>
                </a:solidFill>
              </a:rPr>
              <a:t>One requirement : The planet needs to have a moderate (&gt;0.05) eccentricity. </a:t>
            </a:r>
          </a:p>
          <a:p>
            <a:pPr eaLnBrk="1" hangingPunct="1">
              <a:lnSpc>
                <a:spcPct val="80000"/>
              </a:lnSpc>
            </a:pPr>
            <a:r>
              <a:rPr lang="fr-FR" sz="1800" smtClean="0"/>
              <a:t>The  orientation of the FEBs orbits is constrained </a:t>
            </a:r>
            <a:r>
              <a:rPr lang="fr-FR" sz="1800" smtClean="0">
                <a:sym typeface="Wingdings 3" pitchFamily="18" charset="2"/>
              </a:rPr>
              <a:t> </a:t>
            </a:r>
            <a:r>
              <a:rPr lang="fr-FR" sz="1800" smtClean="0">
                <a:solidFill>
                  <a:srgbClr val="92D050"/>
                </a:solidFill>
                <a:sym typeface="Wingdings 3" pitchFamily="18" charset="2"/>
              </a:rPr>
              <a:t>explains the </a:t>
            </a:r>
            <a:r>
              <a:rPr lang="fr-FR" sz="1800" smtClean="0">
                <a:solidFill>
                  <a:srgbClr val="92D050"/>
                </a:solidFill>
              </a:rPr>
              <a:t>blue/red-shift statitics. </a:t>
            </a:r>
          </a:p>
          <a:p>
            <a:pPr eaLnBrk="1" hangingPunct="1">
              <a:lnSpc>
                <a:spcPct val="80000"/>
              </a:lnSpc>
            </a:pPr>
            <a:r>
              <a:rPr lang="fr-FR" sz="1800" smtClean="0"/>
              <a:t>A similar phenomenon gave birth to the </a:t>
            </a:r>
            <a:r>
              <a:rPr lang="fr-FR" sz="1800" smtClean="0">
                <a:solidFill>
                  <a:srgbClr val="FF0000"/>
                </a:solidFill>
              </a:rPr>
              <a:t>Kirkwood gaps in the Solar asteroid belt.</a:t>
            </a:r>
          </a:p>
        </p:txBody>
      </p:sp>
      <p:pic>
        <p:nvPicPr>
          <p:cNvPr id="18438" name="Picture 4" descr="figint41"/>
          <p:cNvPicPr>
            <a:picLocks noChangeAspect="1" noChangeArrowheads="1"/>
          </p:cNvPicPr>
          <p:nvPr/>
        </p:nvPicPr>
        <p:blipFill>
          <a:blip r:embed="rId2" cstate="print"/>
          <a:srcRect t="2655" r="1230" b="5312"/>
          <a:stretch>
            <a:fillRect/>
          </a:stretch>
        </p:blipFill>
        <p:spPr bwMode="auto">
          <a:xfrm>
            <a:off x="3419475" y="1714500"/>
            <a:ext cx="5238750" cy="376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6" descr="asteroid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419475" y="1714500"/>
            <a:ext cx="5329238" cy="3686175"/>
          </a:xfrm>
          <a:noFill/>
        </p:spPr>
      </p:pic>
      <p:sp>
        <p:nvSpPr>
          <p:cNvPr id="18440" name="ZoneTexte 7"/>
          <p:cNvSpPr txBox="1">
            <a:spLocks noChangeArrowheads="1"/>
          </p:cNvSpPr>
          <p:nvPr/>
        </p:nvSpPr>
        <p:spPr bwMode="auto">
          <a:xfrm>
            <a:off x="3286125" y="5640388"/>
            <a:ext cx="55721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800"/>
              <a:t>  We expect variations in the arrival rate of FEBs depending on the longitude of the planet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fr-FR" smtClean="0"/>
              <a:t>February 10-11, 2011</a:t>
            </a:r>
          </a:p>
        </p:txBody>
      </p:sp>
      <p:sp>
        <p:nvSpPr>
          <p:cNvPr id="19459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fr-FR" smtClean="0"/>
              <a:t>ANR EXOZODI Kick-Off meeting</a:t>
            </a: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r>
              <a:rPr lang="fr-FR" sz="4000" smtClean="0"/>
              <a:t>Duration of the phenomenon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153400" cy="4724400"/>
          </a:xfrm>
        </p:spPr>
        <p:txBody>
          <a:bodyPr/>
          <a:lstStyle/>
          <a:p>
            <a:r>
              <a:rPr lang="fr-FR" sz="2000" smtClean="0"/>
              <a:t>The resonances clear out quickly (&lt; 1 Myr)  </a:t>
            </a:r>
            <a:r>
              <a:rPr lang="fr-FR" sz="2000" smtClean="0">
                <a:latin typeface="Wingdings 3" pitchFamily="18" charset="2"/>
              </a:rPr>
              <a:t>a </a:t>
            </a:r>
            <a:r>
              <a:rPr lang="fr-FR" sz="2000" smtClean="0">
                <a:cs typeface="Times New Roman" pitchFamily="18" charset="0"/>
              </a:rPr>
              <a:t>Need for refilling to sustain</a:t>
            </a:r>
            <a:r>
              <a:rPr lang="fr-FR" sz="2000" smtClean="0"/>
              <a:t> the process</a:t>
            </a:r>
            <a:endParaRPr lang="fr-FR" sz="2000" smtClean="0">
              <a:solidFill>
                <a:srgbClr val="FF0000"/>
              </a:solidFill>
            </a:endParaRPr>
          </a:p>
          <a:p>
            <a:r>
              <a:rPr lang="fr-FR" sz="2000" smtClean="0">
                <a:solidFill>
                  <a:srgbClr val="92D050"/>
                </a:solidFill>
              </a:rPr>
              <a:t>Collisions between </a:t>
            </a:r>
            <a:br>
              <a:rPr lang="fr-FR" sz="2000" smtClean="0">
                <a:solidFill>
                  <a:srgbClr val="92D050"/>
                </a:solidFill>
              </a:rPr>
            </a:br>
            <a:r>
              <a:rPr lang="fr-FR" sz="2000" smtClean="0">
                <a:solidFill>
                  <a:srgbClr val="92D050"/>
                </a:solidFill>
              </a:rPr>
              <a:t>planetesimals are a </a:t>
            </a:r>
            <a:br>
              <a:rPr lang="fr-FR" sz="2000" smtClean="0">
                <a:solidFill>
                  <a:srgbClr val="92D050"/>
                </a:solidFill>
              </a:rPr>
            </a:br>
            <a:r>
              <a:rPr lang="fr-FR" sz="2000" smtClean="0">
                <a:solidFill>
                  <a:srgbClr val="92D050"/>
                </a:solidFill>
              </a:rPr>
              <a:t>good candidate to </a:t>
            </a:r>
            <a:br>
              <a:rPr lang="fr-FR" sz="2000" smtClean="0">
                <a:solidFill>
                  <a:srgbClr val="92D050"/>
                </a:solidFill>
              </a:rPr>
            </a:br>
            <a:r>
              <a:rPr lang="fr-FR" sz="2000" smtClean="0">
                <a:solidFill>
                  <a:srgbClr val="92D050"/>
                </a:solidFill>
              </a:rPr>
              <a:t>refill the resonances</a:t>
            </a:r>
            <a:r>
              <a:rPr lang="fr-FR" sz="2000" smtClean="0"/>
              <a:t/>
            </a:r>
            <a:br>
              <a:rPr lang="fr-FR" sz="2000" smtClean="0"/>
            </a:br>
            <a:r>
              <a:rPr lang="fr-FR" sz="1800" smtClean="0">
                <a:solidFill>
                  <a:schemeClr val="folHlink"/>
                </a:solidFill>
              </a:rPr>
              <a:t>(Thébault &amp; Beust 2001)</a:t>
            </a:r>
          </a:p>
          <a:p>
            <a:r>
              <a:rPr lang="fr-FR" sz="2000" smtClean="0"/>
              <a:t>But the disk gets </a:t>
            </a:r>
            <a:br>
              <a:rPr lang="fr-FR" sz="2000" smtClean="0"/>
            </a:br>
            <a:r>
              <a:rPr lang="fr-FR" sz="2000" smtClean="0"/>
              <a:t>eroded </a:t>
            </a:r>
            <a:r>
              <a:rPr lang="fr-FR" sz="2000" smtClean="0">
                <a:sym typeface="Wingdings 3" pitchFamily="18" charset="2"/>
              </a:rPr>
              <a:t> loss of </a:t>
            </a:r>
            <a:br>
              <a:rPr lang="fr-FR" sz="2000" smtClean="0">
                <a:sym typeface="Wingdings 3" pitchFamily="18" charset="2"/>
              </a:rPr>
            </a:br>
            <a:r>
              <a:rPr lang="fr-FR" sz="2000" smtClean="0">
                <a:sym typeface="Wingdings 3" pitchFamily="18" charset="2"/>
              </a:rPr>
              <a:t>material </a:t>
            </a:r>
            <a:r>
              <a:rPr lang="fr-FR" sz="1800" smtClean="0">
                <a:solidFill>
                  <a:schemeClr val="folHlink"/>
                </a:solidFill>
              </a:rPr>
              <a:t>(Thébault,</a:t>
            </a:r>
            <a:br>
              <a:rPr lang="fr-FR" sz="1800" smtClean="0">
                <a:solidFill>
                  <a:schemeClr val="folHlink"/>
                </a:solidFill>
              </a:rPr>
            </a:br>
            <a:r>
              <a:rPr lang="fr-FR" sz="1800" smtClean="0">
                <a:solidFill>
                  <a:schemeClr val="folHlink"/>
                </a:solidFill>
              </a:rPr>
              <a:t> Augereau &amp; Beust</a:t>
            </a:r>
            <a:br>
              <a:rPr lang="fr-FR" sz="1800" smtClean="0">
                <a:solidFill>
                  <a:schemeClr val="folHlink"/>
                </a:solidFill>
              </a:rPr>
            </a:br>
            <a:r>
              <a:rPr lang="fr-FR" sz="1800" smtClean="0">
                <a:solidFill>
                  <a:schemeClr val="folHlink"/>
                </a:solidFill>
              </a:rPr>
              <a:t> 2003)</a:t>
            </a:r>
            <a:r>
              <a:rPr lang="fr-FR" sz="2000" smtClean="0"/>
              <a:t> </a:t>
            </a:r>
            <a:r>
              <a:rPr lang="fr-FR" sz="2400" smtClean="0">
                <a:solidFill>
                  <a:schemeClr val="folHlink"/>
                </a:solidFill>
              </a:rPr>
              <a:t> </a:t>
            </a:r>
          </a:p>
          <a:p>
            <a:r>
              <a:rPr lang="fr-FR" sz="2000" smtClean="0">
                <a:solidFill>
                  <a:schemeClr val="folHlink"/>
                </a:solidFill>
              </a:rPr>
              <a:t>In any case, need</a:t>
            </a:r>
            <a:br>
              <a:rPr lang="fr-FR" sz="2000" smtClean="0">
                <a:solidFill>
                  <a:schemeClr val="folHlink"/>
                </a:solidFill>
              </a:rPr>
            </a:br>
            <a:r>
              <a:rPr lang="fr-FR" sz="2000" smtClean="0">
                <a:solidFill>
                  <a:schemeClr val="folHlink"/>
                </a:solidFill>
              </a:rPr>
              <a:t>for a lot of material</a:t>
            </a:r>
            <a:br>
              <a:rPr lang="fr-FR" sz="2000" smtClean="0">
                <a:solidFill>
                  <a:schemeClr val="folHlink"/>
                </a:solidFill>
              </a:rPr>
            </a:br>
            <a:r>
              <a:rPr lang="fr-FR" sz="2000" smtClean="0">
                <a:solidFill>
                  <a:schemeClr val="folHlink"/>
                </a:solidFill>
              </a:rPr>
              <a:t>(~ 8 M</a:t>
            </a:r>
            <a:r>
              <a:rPr lang="fr-FR" sz="2000" baseline="-25000" smtClean="0">
                <a:solidFill>
                  <a:schemeClr val="folHlink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⊕</a:t>
            </a:r>
            <a:r>
              <a:rPr lang="fr-FR" sz="2000" smtClean="0">
                <a:solidFill>
                  <a:schemeClr val="folHlink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 per AU …)</a:t>
            </a:r>
            <a:endParaRPr lang="fr-FR" sz="2000" smtClean="0">
              <a:solidFill>
                <a:schemeClr val="folHlink"/>
              </a:solidFill>
            </a:endParaRPr>
          </a:p>
        </p:txBody>
      </p:sp>
      <p:pic>
        <p:nvPicPr>
          <p:cNvPr id="19462" name="Picture 4" descr="C:\Documents and Settings\beust\Mes documents\histo1.jpg"/>
          <p:cNvPicPr>
            <a:picLocks noChangeAspect="1" noChangeArrowheads="1"/>
          </p:cNvPicPr>
          <p:nvPr/>
        </p:nvPicPr>
        <p:blipFill>
          <a:blip r:embed="rId2" cstate="print"/>
          <a:srcRect t="12216" r="6972" b="6905"/>
          <a:stretch>
            <a:fillRect/>
          </a:stretch>
        </p:blipFill>
        <p:spPr bwMode="auto">
          <a:xfrm>
            <a:off x="3062288" y="1928813"/>
            <a:ext cx="5867400" cy="393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fr-FR" smtClean="0"/>
              <a:t>February 10-11, 2011</a:t>
            </a:r>
          </a:p>
        </p:txBody>
      </p:sp>
      <p:sp>
        <p:nvSpPr>
          <p:cNvPr id="2253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fr-FR" smtClean="0"/>
              <a:t>ANR EXOZODI Kick-Off meeting</a:t>
            </a:r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pPr eaLnBrk="1" hangingPunct="1"/>
            <a:r>
              <a:rPr lang="fr-FR" sz="3600" dirty="0" err="1" smtClean="0"/>
              <a:t>FEBs</a:t>
            </a:r>
            <a:r>
              <a:rPr lang="fr-FR" sz="3600" dirty="0" smtClean="0"/>
              <a:t> and </a:t>
            </a:r>
            <a:r>
              <a:rPr lang="fr-FR" sz="3600" dirty="0" smtClean="0">
                <a:sym typeface="Symbol"/>
              </a:rPr>
              <a:t> </a:t>
            </a:r>
            <a:r>
              <a:rPr lang="fr-FR" sz="3600" dirty="0" err="1" smtClean="0">
                <a:sym typeface="Symbol"/>
              </a:rPr>
              <a:t>Pictoris</a:t>
            </a:r>
            <a:r>
              <a:rPr lang="fr-FR" sz="3600" dirty="0" smtClean="0">
                <a:sym typeface="Symbol"/>
              </a:rPr>
              <a:t> b …?</a:t>
            </a:r>
            <a:r>
              <a:rPr lang="fr-FR" sz="3600" dirty="0" smtClean="0"/>
              <a:t>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8867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000" dirty="0" err="1" smtClean="0"/>
              <a:t>Could</a:t>
            </a:r>
            <a:r>
              <a:rPr lang="fr-FR" sz="2000" dirty="0" smtClean="0"/>
              <a:t> the </a:t>
            </a:r>
            <a:r>
              <a:rPr lang="fr-FR" sz="2000" dirty="0" err="1" smtClean="0"/>
              <a:t>giant</a:t>
            </a:r>
            <a:r>
              <a:rPr lang="fr-FR" sz="2000" dirty="0" smtClean="0"/>
              <a:t> </a:t>
            </a:r>
            <a:r>
              <a:rPr lang="fr-FR" sz="2000" dirty="0" err="1" smtClean="0"/>
              <a:t>planet</a:t>
            </a:r>
            <a:r>
              <a:rPr lang="fr-FR" sz="2000" dirty="0" smtClean="0"/>
              <a:t> </a:t>
            </a:r>
            <a:r>
              <a:rPr lang="fr-FR" sz="2000" dirty="0" err="1" smtClean="0"/>
              <a:t>imaged</a:t>
            </a:r>
            <a:r>
              <a:rPr lang="fr-FR" sz="2000" dirty="0" smtClean="0"/>
              <a:t> in the </a:t>
            </a:r>
            <a:r>
              <a:rPr lang="fr-FR" sz="2000" dirty="0" err="1" smtClean="0"/>
              <a:t>disk</a:t>
            </a:r>
            <a:r>
              <a:rPr lang="fr-FR" sz="2000" dirty="0" smtClean="0"/>
              <a:t> (Lagrange et al. 2009) </a:t>
            </a:r>
            <a:r>
              <a:rPr lang="fr-FR" sz="2000" dirty="0" err="1" smtClean="0"/>
              <a:t>could</a:t>
            </a:r>
            <a:r>
              <a:rPr lang="fr-FR" sz="2000" dirty="0" smtClean="0"/>
              <a:t> </a:t>
            </a:r>
            <a:r>
              <a:rPr lang="fr-FR" sz="2000" dirty="0" err="1" smtClean="0"/>
              <a:t>be</a:t>
            </a:r>
            <a:r>
              <a:rPr lang="fr-FR" sz="2000" dirty="0" smtClean="0"/>
              <a:t> </a:t>
            </a:r>
            <a:r>
              <a:rPr lang="fr-FR" sz="2000" dirty="0" err="1" smtClean="0"/>
              <a:t>responsible</a:t>
            </a:r>
            <a:r>
              <a:rPr lang="fr-FR" sz="2000" dirty="0" smtClean="0"/>
              <a:t> for the FEB </a:t>
            </a:r>
            <a:r>
              <a:rPr lang="fr-FR" sz="2000" dirty="0" err="1" smtClean="0"/>
              <a:t>phenomenon</a:t>
            </a:r>
            <a:r>
              <a:rPr lang="fr-FR" sz="2000" dirty="0" smtClean="0"/>
              <a:t> ?</a:t>
            </a:r>
          </a:p>
          <a:p>
            <a:pPr eaLnBrk="1" hangingPunct="1">
              <a:lnSpc>
                <a:spcPct val="90000"/>
              </a:lnSpc>
            </a:pPr>
            <a:r>
              <a:rPr lang="fr-FR" sz="2000" dirty="0" smtClean="0"/>
              <a:t>Is has the </a:t>
            </a:r>
            <a:br>
              <a:rPr lang="fr-FR" sz="2000" dirty="0" smtClean="0"/>
            </a:br>
            <a:r>
              <a:rPr lang="fr-FR" sz="2000" dirty="0" smtClean="0"/>
              <a:t>good size </a:t>
            </a:r>
            <a:br>
              <a:rPr lang="fr-FR" sz="2000" dirty="0" smtClean="0"/>
            </a:br>
            <a:r>
              <a:rPr lang="fr-FR" sz="2000" dirty="0" smtClean="0"/>
              <a:t>and </a:t>
            </a:r>
            <a:r>
              <a:rPr lang="fr-FR" sz="2000" dirty="0" err="1" smtClean="0"/>
              <a:t>it</a:t>
            </a:r>
            <a:r>
              <a:rPr lang="fr-FR" sz="2000" dirty="0" smtClean="0"/>
              <a:t> </a:t>
            </a:r>
            <a:r>
              <a:rPr lang="fr-FR" sz="2000" dirty="0" err="1" smtClean="0"/>
              <a:t>is</a:t>
            </a:r>
            <a:r>
              <a:rPr lang="fr-FR" sz="2000" dirty="0" smtClean="0"/>
              <a:t> </a:t>
            </a:r>
            <a:r>
              <a:rPr lang="fr-FR" sz="2000" dirty="0" err="1" smtClean="0"/>
              <a:t>at</a:t>
            </a:r>
            <a:r>
              <a:rPr lang="fr-FR" sz="2000" dirty="0" smtClean="0"/>
              <a:t> </a:t>
            </a:r>
            <a:br>
              <a:rPr lang="fr-FR" sz="2000" dirty="0" smtClean="0"/>
            </a:br>
            <a:r>
              <a:rPr lang="fr-FR" sz="2000" dirty="0" smtClean="0"/>
              <a:t>the right </a:t>
            </a:r>
            <a:br>
              <a:rPr lang="fr-FR" sz="2000" dirty="0" smtClean="0"/>
            </a:br>
            <a:r>
              <a:rPr lang="fr-FR" sz="2000" dirty="0" smtClean="0"/>
              <a:t>place…</a:t>
            </a:r>
            <a:endParaRPr lang="fr-FR" sz="2000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fr-FR" sz="2000" dirty="0" err="1" smtClean="0">
                <a:solidFill>
                  <a:schemeClr val="folHlink"/>
                </a:solidFill>
              </a:rPr>
              <a:t>We</a:t>
            </a:r>
            <a:r>
              <a:rPr lang="fr-FR" sz="2000" dirty="0" smtClean="0">
                <a:solidFill>
                  <a:schemeClr val="folHlink"/>
                </a:solidFill>
              </a:rPr>
              <a:t> </a:t>
            </a:r>
            <a:r>
              <a:rPr lang="fr-FR" sz="2000" dirty="0" err="1" smtClean="0">
                <a:solidFill>
                  <a:schemeClr val="folHlink"/>
                </a:solidFill>
              </a:rPr>
              <a:t>need</a:t>
            </a:r>
            <a:r>
              <a:rPr lang="fr-FR" sz="2000" dirty="0" smtClean="0">
                <a:solidFill>
                  <a:schemeClr val="folHlink"/>
                </a:solidFill>
              </a:rPr>
              <a:t> to </a:t>
            </a:r>
            <a:br>
              <a:rPr lang="fr-FR" sz="2000" dirty="0" smtClean="0">
                <a:solidFill>
                  <a:schemeClr val="folHlink"/>
                </a:solidFill>
              </a:rPr>
            </a:br>
            <a:r>
              <a:rPr lang="fr-FR" sz="2000" dirty="0" err="1" smtClean="0">
                <a:solidFill>
                  <a:schemeClr val="folHlink"/>
                </a:solidFill>
              </a:rPr>
              <a:t>better</a:t>
            </a:r>
            <a:r>
              <a:rPr lang="fr-FR" sz="2000" dirty="0" smtClean="0">
                <a:solidFill>
                  <a:schemeClr val="folHlink"/>
                </a:solidFill>
              </a:rPr>
              <a:t> </a:t>
            </a:r>
            <a:br>
              <a:rPr lang="fr-FR" sz="2000" dirty="0" smtClean="0">
                <a:solidFill>
                  <a:schemeClr val="folHlink"/>
                </a:solidFill>
              </a:rPr>
            </a:br>
            <a:r>
              <a:rPr lang="fr-FR" sz="2000" dirty="0" err="1" smtClean="0">
                <a:solidFill>
                  <a:schemeClr val="folHlink"/>
                </a:solidFill>
              </a:rPr>
              <a:t>constrain</a:t>
            </a:r>
            <a:r>
              <a:rPr lang="fr-FR" sz="2000" dirty="0" smtClean="0">
                <a:solidFill>
                  <a:schemeClr val="folHlink"/>
                </a:solidFill>
              </a:rPr>
              <a:t> the </a:t>
            </a:r>
            <a:br>
              <a:rPr lang="fr-FR" sz="2000" dirty="0" smtClean="0">
                <a:solidFill>
                  <a:schemeClr val="folHlink"/>
                </a:solidFill>
              </a:rPr>
            </a:br>
            <a:r>
              <a:rPr lang="fr-FR" sz="2000" dirty="0" err="1" smtClean="0">
                <a:solidFill>
                  <a:schemeClr val="folHlink"/>
                </a:solidFill>
              </a:rPr>
              <a:t>orbit</a:t>
            </a:r>
            <a:r>
              <a:rPr lang="fr-FR" sz="2000" dirty="0" smtClean="0">
                <a:solidFill>
                  <a:schemeClr val="folHlink"/>
                </a:solidFill>
              </a:rPr>
              <a:t> </a:t>
            </a:r>
            <a:r>
              <a:rPr lang="fr-FR" sz="2000" dirty="0" smtClean="0">
                <a:solidFill>
                  <a:schemeClr val="folHlink"/>
                </a:solidFill>
                <a:sym typeface="Symbol"/>
              </a:rPr>
              <a:t> </a:t>
            </a:r>
            <a:br>
              <a:rPr lang="fr-FR" sz="2000" dirty="0" smtClean="0">
                <a:solidFill>
                  <a:schemeClr val="folHlink"/>
                </a:solidFill>
                <a:sym typeface="Symbol"/>
              </a:rPr>
            </a:br>
            <a:r>
              <a:rPr lang="fr-FR" sz="2000" dirty="0" smtClean="0">
                <a:solidFill>
                  <a:schemeClr val="folHlink"/>
                </a:solidFill>
                <a:sym typeface="Symbol"/>
              </a:rPr>
              <a:t>MCMC fit </a:t>
            </a:r>
            <a:br>
              <a:rPr lang="fr-FR" sz="2000" dirty="0" smtClean="0">
                <a:solidFill>
                  <a:schemeClr val="folHlink"/>
                </a:solidFill>
                <a:sym typeface="Symbol"/>
              </a:rPr>
            </a:br>
            <a:r>
              <a:rPr lang="fr-FR" sz="2000" dirty="0" smtClean="0">
                <a:solidFill>
                  <a:schemeClr val="folHlink"/>
                </a:solidFill>
                <a:sym typeface="Symbol"/>
              </a:rPr>
              <a:t>of the </a:t>
            </a:r>
            <a:br>
              <a:rPr lang="fr-FR" sz="2000" dirty="0" smtClean="0">
                <a:solidFill>
                  <a:schemeClr val="folHlink"/>
                </a:solidFill>
                <a:sym typeface="Symbol"/>
              </a:rPr>
            </a:br>
            <a:r>
              <a:rPr lang="fr-FR" sz="2000" dirty="0" err="1" smtClean="0">
                <a:solidFill>
                  <a:schemeClr val="folHlink"/>
                </a:solidFill>
                <a:sym typeface="Symbol"/>
              </a:rPr>
              <a:t>astrometric</a:t>
            </a:r>
            <a:r>
              <a:rPr lang="fr-FR" sz="2000" dirty="0" smtClean="0">
                <a:solidFill>
                  <a:schemeClr val="folHlink"/>
                </a:solidFill>
                <a:sym typeface="Symbol"/>
              </a:rPr>
              <a:t> </a:t>
            </a:r>
            <a:br>
              <a:rPr lang="fr-FR" sz="2000" dirty="0" smtClean="0">
                <a:solidFill>
                  <a:schemeClr val="folHlink"/>
                </a:solidFill>
                <a:sym typeface="Symbol"/>
              </a:rPr>
            </a:br>
            <a:r>
              <a:rPr lang="fr-FR" sz="2000" dirty="0" smtClean="0">
                <a:solidFill>
                  <a:schemeClr val="folHlink"/>
                </a:solidFill>
                <a:sym typeface="Symbol"/>
              </a:rPr>
              <a:t>data </a:t>
            </a:r>
            <a:br>
              <a:rPr lang="fr-FR" sz="2000" dirty="0" smtClean="0">
                <a:solidFill>
                  <a:schemeClr val="folHlink"/>
                </a:solidFill>
                <a:sym typeface="Symbol"/>
              </a:rPr>
            </a:br>
            <a:r>
              <a:rPr lang="fr-FR" sz="2000" dirty="0" smtClean="0">
                <a:solidFill>
                  <a:schemeClr val="folHlink"/>
                </a:solidFill>
                <a:sym typeface="Symbol"/>
              </a:rPr>
              <a:t>(Beust et al., </a:t>
            </a:r>
            <a:br>
              <a:rPr lang="fr-FR" sz="2000" dirty="0" smtClean="0">
                <a:solidFill>
                  <a:schemeClr val="folHlink"/>
                </a:solidFill>
                <a:sym typeface="Symbol"/>
              </a:rPr>
            </a:br>
            <a:r>
              <a:rPr lang="fr-FR" sz="2000" dirty="0" smtClean="0">
                <a:solidFill>
                  <a:schemeClr val="folHlink"/>
                </a:solidFill>
                <a:sym typeface="Symbol"/>
              </a:rPr>
              <a:t>in </a:t>
            </a:r>
            <a:r>
              <a:rPr lang="fr-FR" sz="2000" dirty="0" err="1" smtClean="0">
                <a:solidFill>
                  <a:schemeClr val="folHlink"/>
                </a:solidFill>
                <a:sym typeface="Symbol"/>
              </a:rPr>
              <a:t>prep</a:t>
            </a:r>
            <a:r>
              <a:rPr lang="fr-FR" sz="2000" dirty="0" smtClean="0">
                <a:solidFill>
                  <a:schemeClr val="folHlink"/>
                </a:solidFill>
                <a:sym typeface="Symbol"/>
              </a:rPr>
              <a:t>.)</a:t>
            </a:r>
            <a:endParaRPr lang="fr-FR" sz="2000" dirty="0" smtClean="0">
              <a:solidFill>
                <a:schemeClr val="folHlink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endParaRPr lang="fr-FR" sz="2000" dirty="0" smtClean="0">
              <a:solidFill>
                <a:srgbClr val="99FF33"/>
              </a:solidFill>
            </a:endParaRPr>
          </a:p>
        </p:txBody>
      </p:sp>
      <p:pic>
        <p:nvPicPr>
          <p:cNvPr id="6" name="Image 5" descr="m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3636972" y="1195677"/>
            <a:ext cx="4002913" cy="5733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fr-FR" smtClean="0"/>
              <a:t>February 10-11, 2011</a:t>
            </a:r>
          </a:p>
        </p:txBody>
      </p:sp>
      <p:sp>
        <p:nvSpPr>
          <p:cNvPr id="2253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fr-FR" smtClean="0"/>
              <a:t>ANR EXOZODI Kick-Off meeting</a:t>
            </a:r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pPr eaLnBrk="1" hangingPunct="1"/>
            <a:r>
              <a:rPr lang="fr-FR" sz="3600" dirty="0" err="1" smtClean="0"/>
              <a:t>FEBs</a:t>
            </a:r>
            <a:r>
              <a:rPr lang="fr-FR" sz="3600" dirty="0" smtClean="0"/>
              <a:t> and </a:t>
            </a:r>
            <a:r>
              <a:rPr lang="fr-FR" sz="3600" dirty="0" smtClean="0">
                <a:sym typeface="Symbol"/>
              </a:rPr>
              <a:t> </a:t>
            </a:r>
            <a:r>
              <a:rPr lang="fr-FR" sz="3600" dirty="0" err="1" smtClean="0">
                <a:sym typeface="Symbol"/>
              </a:rPr>
              <a:t>Pictoris</a:t>
            </a:r>
            <a:r>
              <a:rPr lang="fr-FR" sz="3600" dirty="0" smtClean="0">
                <a:sym typeface="Symbol"/>
              </a:rPr>
              <a:t> b …?</a:t>
            </a:r>
            <a:r>
              <a:rPr lang="fr-FR" sz="3600" dirty="0" smtClean="0"/>
              <a:t>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3789040"/>
            <a:ext cx="4608512" cy="25922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000" dirty="0" err="1" smtClean="0"/>
              <a:t>Only</a:t>
            </a:r>
            <a:r>
              <a:rPr lang="fr-FR" sz="2000" dirty="0" smtClean="0"/>
              <a:t> the semi-major axis </a:t>
            </a:r>
            <a:r>
              <a:rPr lang="fr-FR" sz="2000" dirty="0" err="1" smtClean="0"/>
              <a:t>is</a:t>
            </a:r>
            <a:r>
              <a:rPr lang="fr-FR" sz="2000" dirty="0" smtClean="0"/>
              <a:t> </a:t>
            </a:r>
            <a:r>
              <a:rPr lang="fr-FR" sz="2000" dirty="0" err="1" smtClean="0"/>
              <a:t>well</a:t>
            </a:r>
            <a:r>
              <a:rPr lang="fr-FR" sz="2000" dirty="0" smtClean="0"/>
              <a:t> </a:t>
            </a:r>
            <a:r>
              <a:rPr lang="fr-FR" sz="2000" dirty="0" err="1" smtClean="0"/>
              <a:t>constrained</a:t>
            </a:r>
            <a:r>
              <a:rPr lang="fr-FR" sz="2000" dirty="0" smtClean="0"/>
              <a:t>;</a:t>
            </a:r>
          </a:p>
          <a:p>
            <a:pPr eaLnBrk="1" hangingPunct="1">
              <a:lnSpc>
                <a:spcPct val="90000"/>
              </a:lnSpc>
            </a:pPr>
            <a:r>
              <a:rPr lang="fr-FR" sz="2000" dirty="0" smtClean="0"/>
              <a:t>But the </a:t>
            </a:r>
            <a:r>
              <a:rPr lang="fr-FR" sz="2000" dirty="0" err="1" smtClean="0"/>
              <a:t>orbit</a:t>
            </a:r>
            <a:r>
              <a:rPr lang="fr-FR" sz="2000" dirty="0" smtClean="0"/>
              <a:t> </a:t>
            </a:r>
            <a:r>
              <a:rPr lang="fr-FR" sz="2000" dirty="0" err="1" smtClean="0"/>
              <a:t>is</a:t>
            </a:r>
            <a:r>
              <a:rPr lang="fr-FR" sz="2000" dirty="0" smtClean="0"/>
              <a:t> </a:t>
            </a:r>
            <a:r>
              <a:rPr lang="fr-FR" sz="2000" dirty="0" err="1" smtClean="0"/>
              <a:t>probably</a:t>
            </a:r>
            <a:r>
              <a:rPr lang="fr-FR" sz="2000" dirty="0" smtClean="0"/>
              <a:t> </a:t>
            </a:r>
            <a:r>
              <a:rPr lang="fr-FR" sz="2000" dirty="0" err="1" smtClean="0"/>
              <a:t>eccentric</a:t>
            </a:r>
            <a:r>
              <a:rPr lang="fr-FR" sz="2000" dirty="0" smtClean="0"/>
              <a:t>, and </a:t>
            </a:r>
            <a:r>
              <a:rPr lang="fr-FR" sz="2000" dirty="0" err="1" smtClean="0"/>
              <a:t>we</a:t>
            </a:r>
            <a:r>
              <a:rPr lang="fr-FR" sz="2000" dirty="0" smtClean="0"/>
              <a:t> have </a:t>
            </a:r>
            <a:r>
              <a:rPr lang="fr-FR" sz="2000" i="1" dirty="0" smtClean="0">
                <a:solidFill>
                  <a:srgbClr val="FFFF00"/>
                </a:solidFill>
                <a:sym typeface="Symbol"/>
              </a:rPr>
              <a:t>&gt;90° </a:t>
            </a:r>
            <a:r>
              <a:rPr lang="fr-FR" sz="2000" dirty="0" smtClean="0">
                <a:sym typeface="Symbol"/>
              </a:rPr>
              <a:t>or </a:t>
            </a:r>
            <a:r>
              <a:rPr lang="fr-FR" sz="2000" i="1" dirty="0" smtClean="0">
                <a:solidFill>
                  <a:srgbClr val="FFFF00"/>
                </a:solidFill>
                <a:sym typeface="Symbol"/>
              </a:rPr>
              <a:t> &lt;90°</a:t>
            </a:r>
            <a:r>
              <a:rPr lang="fr-FR" sz="2000" i="1" dirty="0" smtClean="0">
                <a:solidFill>
                  <a:srgbClr val="FFFF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fr-FR" sz="2000" dirty="0" smtClean="0"/>
              <a:t>The FEB </a:t>
            </a:r>
            <a:r>
              <a:rPr lang="fr-FR" sz="2000" dirty="0" err="1" smtClean="0"/>
              <a:t>statistics</a:t>
            </a:r>
            <a:r>
              <a:rPr lang="fr-FR" sz="2000" dirty="0" smtClean="0"/>
              <a:t> </a:t>
            </a:r>
            <a:r>
              <a:rPr lang="fr-FR" sz="2000" dirty="0" err="1" smtClean="0"/>
              <a:t>suggests</a:t>
            </a:r>
            <a:r>
              <a:rPr lang="fr-FR" sz="2000" dirty="0" smtClean="0"/>
              <a:t> </a:t>
            </a:r>
            <a:r>
              <a:rPr lang="fr-FR" sz="2000" i="1" dirty="0" smtClean="0">
                <a:solidFill>
                  <a:srgbClr val="FFFF00"/>
                </a:solidFill>
                <a:sym typeface="Symbol"/>
              </a:rPr>
              <a:t>70°. </a:t>
            </a:r>
            <a:r>
              <a:rPr lang="fr-FR" sz="2000" dirty="0" smtClean="0">
                <a:sym typeface="Symbol"/>
              </a:rPr>
              <a:t>So, </a:t>
            </a:r>
            <a:r>
              <a:rPr lang="fr-FR" sz="2000" dirty="0" err="1" smtClean="0">
                <a:sym typeface="Symbol"/>
              </a:rPr>
              <a:t>what</a:t>
            </a:r>
            <a:r>
              <a:rPr lang="fr-FR" sz="2000" dirty="0" smtClean="0">
                <a:sym typeface="Symbol"/>
              </a:rPr>
              <a:t> ?</a:t>
            </a:r>
          </a:p>
          <a:p>
            <a:pPr eaLnBrk="1" hangingPunct="1">
              <a:lnSpc>
                <a:spcPct val="90000"/>
              </a:lnSpc>
            </a:pPr>
            <a:r>
              <a:rPr lang="fr-FR" sz="2000" dirty="0" err="1" smtClean="0">
                <a:sym typeface="Symbol"/>
              </a:rPr>
              <a:t>True</a:t>
            </a:r>
            <a:r>
              <a:rPr lang="fr-FR" sz="2000" dirty="0" smtClean="0">
                <a:sym typeface="Symbol"/>
              </a:rPr>
              <a:t> </a:t>
            </a:r>
            <a:r>
              <a:rPr lang="fr-FR" sz="2000" dirty="0" err="1" smtClean="0">
                <a:sym typeface="Symbol"/>
              </a:rPr>
              <a:t>with</a:t>
            </a:r>
            <a:r>
              <a:rPr lang="fr-FR" sz="2000" dirty="0" smtClean="0">
                <a:sym typeface="Symbol"/>
              </a:rPr>
              <a:t> </a:t>
            </a:r>
            <a:r>
              <a:rPr lang="fr-FR" sz="2000" i="1" dirty="0" smtClean="0">
                <a:solidFill>
                  <a:srgbClr val="FFFF00"/>
                </a:solidFill>
                <a:sym typeface="Symbol"/>
              </a:rPr>
              <a:t>e0.05-0.1</a:t>
            </a:r>
            <a:r>
              <a:rPr lang="fr-FR" sz="2000" dirty="0" smtClean="0">
                <a:sym typeface="Symbol"/>
              </a:rPr>
              <a:t>, but not </a:t>
            </a:r>
            <a:r>
              <a:rPr lang="fr-FR" sz="2000" dirty="0" err="1" smtClean="0">
                <a:sym typeface="Symbol"/>
              </a:rPr>
              <a:t>with</a:t>
            </a:r>
            <a:r>
              <a:rPr lang="fr-FR" sz="2000" dirty="0" smtClean="0">
                <a:sym typeface="Symbol"/>
              </a:rPr>
              <a:t> </a:t>
            </a:r>
            <a:r>
              <a:rPr lang="fr-FR" sz="2000" i="1" dirty="0" smtClean="0">
                <a:solidFill>
                  <a:srgbClr val="FFFF00"/>
                </a:solidFill>
                <a:sym typeface="Symbol"/>
              </a:rPr>
              <a:t>e0.2</a:t>
            </a:r>
            <a:r>
              <a:rPr lang="fr-FR" sz="2000" dirty="0" smtClean="0">
                <a:sym typeface="Symbol"/>
              </a:rPr>
              <a:t>;  (</a:t>
            </a:r>
            <a:r>
              <a:rPr lang="fr-FR" sz="2000" dirty="0" err="1" smtClean="0">
                <a:sym typeface="Symbol"/>
              </a:rPr>
              <a:t>other</a:t>
            </a:r>
            <a:r>
              <a:rPr lang="fr-FR" sz="2000" dirty="0" smtClean="0">
                <a:sym typeface="Symbol"/>
              </a:rPr>
              <a:t> sources of </a:t>
            </a:r>
            <a:r>
              <a:rPr lang="fr-FR" sz="2000" dirty="0" err="1" smtClean="0">
                <a:sym typeface="Symbol"/>
              </a:rPr>
              <a:t>FEBs</a:t>
            </a:r>
            <a:r>
              <a:rPr lang="fr-FR" sz="2000" dirty="0" smtClean="0">
                <a:sym typeface="Symbol"/>
              </a:rPr>
              <a:t> </a:t>
            </a:r>
            <a:r>
              <a:rPr lang="fr-FR" sz="2000" dirty="0" err="1" smtClean="0">
                <a:sym typeface="Symbol"/>
              </a:rPr>
              <a:t>like</a:t>
            </a:r>
            <a:r>
              <a:rPr lang="fr-FR" sz="2000" dirty="0" smtClean="0">
                <a:sym typeface="Symbol"/>
              </a:rPr>
              <a:t> 5:2)</a:t>
            </a:r>
          </a:p>
          <a:p>
            <a:pPr eaLnBrk="1" hangingPunct="1">
              <a:lnSpc>
                <a:spcPct val="90000"/>
              </a:lnSpc>
            </a:pPr>
            <a:endParaRPr lang="fr-FR" sz="2000" i="1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endParaRPr lang="fr-FR" sz="2000" dirty="0" smtClean="0">
              <a:solidFill>
                <a:schemeClr val="folHlink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endParaRPr lang="fr-FR" sz="2000" dirty="0" smtClean="0">
              <a:solidFill>
                <a:srgbClr val="99FF33"/>
              </a:solidFill>
            </a:endParaRPr>
          </a:p>
        </p:txBody>
      </p:sp>
      <p:pic>
        <p:nvPicPr>
          <p:cNvPr id="7" name="Image 6" descr="a_mcm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364776" y="515548"/>
            <a:ext cx="2520278" cy="3594660"/>
          </a:xfrm>
          <a:prstGeom prst="rect">
            <a:avLst/>
          </a:prstGeom>
        </p:spPr>
      </p:pic>
      <p:pic>
        <p:nvPicPr>
          <p:cNvPr id="8" name="Image 7" descr="e_mcm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283564" y="534321"/>
            <a:ext cx="2514437" cy="3551267"/>
          </a:xfrm>
          <a:prstGeom prst="rect">
            <a:avLst/>
          </a:prstGeom>
        </p:spPr>
      </p:pic>
      <p:pic>
        <p:nvPicPr>
          <p:cNvPr id="9" name="Image 8" descr="om_mcm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5716097" y="3204946"/>
            <a:ext cx="2520278" cy="3544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ce réservé de la date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fr-FR" smtClean="0"/>
              <a:t>February 10-11, 2011</a:t>
            </a:r>
          </a:p>
        </p:txBody>
      </p:sp>
      <p:sp>
        <p:nvSpPr>
          <p:cNvPr id="3076" name="Espace réservé du pied de page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fr-FR" smtClean="0"/>
              <a:t>ANR EXOZODI Kick-Off meeting</a:t>
            </a:r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143000"/>
          </a:xfrm>
        </p:spPr>
        <p:txBody>
          <a:bodyPr/>
          <a:lstStyle/>
          <a:p>
            <a:pPr eaLnBrk="1" hangingPunct="1"/>
            <a:r>
              <a:rPr lang="fr-FR" sz="4000" smtClean="0"/>
              <a:t>FEBs and out of midplane motion (I) </a:t>
            </a:r>
            <a:br>
              <a:rPr lang="fr-FR" sz="4000" smtClean="0"/>
            </a:br>
            <a:r>
              <a:rPr lang="fr-FR" sz="2400" smtClean="0"/>
              <a:t>(Beust &amp; Valiron 2007)</a:t>
            </a:r>
            <a:endParaRPr lang="fr-FR" sz="2800" smtClean="0"/>
          </a:p>
        </p:txBody>
      </p:sp>
      <p:sp>
        <p:nvSpPr>
          <p:cNvPr id="3078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4572000"/>
            <a:ext cx="7126288" cy="17859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1800" smtClean="0"/>
              <a:t>When a FEB arrives in </a:t>
            </a:r>
            <a:r>
              <a:rPr lang="fr-FR" sz="1800" smtClean="0">
                <a:solidFill>
                  <a:schemeClr val="folHlink"/>
                </a:solidFill>
              </a:rPr>
              <a:t>high eccentricity regime (in its resonant motion),</a:t>
            </a:r>
            <a:r>
              <a:rPr lang="fr-FR" sz="1800" smtClean="0"/>
              <a:t> it undergoes  </a:t>
            </a:r>
            <a:r>
              <a:rPr lang="fr-FR" sz="1800" smtClean="0">
                <a:solidFill>
                  <a:srgbClr val="FF0000"/>
                </a:solidFill>
              </a:rPr>
              <a:t>inclinaison oscillations</a:t>
            </a:r>
            <a:r>
              <a:rPr lang="fr-FR" sz="180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fr-FR" sz="1800" smtClean="0"/>
              <a:t>Even if the initial inclinaison is small (&lt;2°), it can grow</a:t>
            </a:r>
            <a:r>
              <a:rPr lang="fr-FR" sz="1800" smtClean="0">
                <a:solidFill>
                  <a:srgbClr val="FF0000"/>
                </a:solidFill>
              </a:rPr>
              <a:t> up to ~40°</a:t>
            </a:r>
            <a:r>
              <a:rPr lang="fr-FR" sz="1800" smtClean="0"/>
              <a:t> in the FEB regime. </a:t>
            </a:r>
          </a:p>
          <a:p>
            <a:pPr eaLnBrk="1" hangingPunct="1">
              <a:lnSpc>
                <a:spcPct val="90000"/>
              </a:lnSpc>
            </a:pPr>
            <a:r>
              <a:rPr lang="fr-FR" sz="1800" smtClean="0"/>
              <a:t>This can be explained theoretically : ~ kind </a:t>
            </a:r>
            <a:r>
              <a:rPr lang="fr-FR" sz="1800" smtClean="0">
                <a:solidFill>
                  <a:srgbClr val="FFFF00"/>
                </a:solidFill>
              </a:rPr>
              <a:t>of Kozai resonance inside the mean-motion resonance</a:t>
            </a:r>
            <a:r>
              <a:rPr lang="fr-FR" sz="1800" smtClean="0"/>
              <a:t> dynamics</a:t>
            </a:r>
          </a:p>
          <a:p>
            <a:pPr eaLnBrk="1" hangingPunct="1">
              <a:lnSpc>
                <a:spcPct val="90000"/>
              </a:lnSpc>
            </a:pPr>
            <a:endParaRPr lang="fr-FR" sz="1800" smtClean="0"/>
          </a:p>
        </p:txBody>
      </p:sp>
      <p:pic>
        <p:nvPicPr>
          <p:cNvPr id="3079" name="Picture 15" descr="ecc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12775" y="1714500"/>
            <a:ext cx="3887788" cy="2687638"/>
          </a:xfrm>
          <a:noFill/>
        </p:spPr>
      </p:pic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074" name="Equation" r:id="rId4" imgW="114120" imgH="215640" progId="Equation.3">
              <p:embed/>
            </p:oleObj>
          </a:graphicData>
        </a:graphic>
      </p:graphicFrame>
      <p:pic>
        <p:nvPicPr>
          <p:cNvPr id="3080" name="Picture 17" descr="inc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643438" y="1714500"/>
            <a:ext cx="3960812" cy="27257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fr-FR" smtClean="0"/>
              <a:t>February 10-11, 2011</a:t>
            </a:r>
          </a:p>
        </p:txBody>
      </p:sp>
      <p:sp>
        <p:nvSpPr>
          <p:cNvPr id="2253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fr-FR" smtClean="0"/>
              <a:t>ANR EXOZODI Kick-Off meeting</a:t>
            </a:r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pPr eaLnBrk="1" hangingPunct="1"/>
            <a:r>
              <a:rPr lang="fr-FR" sz="3600" smtClean="0"/>
              <a:t>FEBs and out of midplane motion (II)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8867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400" dirty="0" smtClean="0"/>
              <a:t>The ions </a:t>
            </a:r>
            <a:r>
              <a:rPr lang="fr-FR" sz="2400" dirty="0" err="1" smtClean="0"/>
              <a:t>released</a:t>
            </a:r>
            <a:r>
              <a:rPr lang="fr-FR" sz="2400" dirty="0" smtClean="0"/>
              <a:t> by the </a:t>
            </a:r>
            <a:r>
              <a:rPr lang="fr-FR" sz="2400" dirty="0" err="1" smtClean="0"/>
              <a:t>FEBs</a:t>
            </a:r>
            <a:r>
              <a:rPr lang="fr-FR" sz="2400" dirty="0" smtClean="0"/>
              <a:t> are </a:t>
            </a:r>
            <a:r>
              <a:rPr lang="fr-FR" sz="2400" dirty="0" err="1" smtClean="0"/>
              <a:t>blown</a:t>
            </a:r>
            <a:r>
              <a:rPr lang="fr-FR" sz="2400" dirty="0" smtClean="0"/>
              <a:t> </a:t>
            </a:r>
            <a:r>
              <a:rPr lang="fr-FR" sz="2400" dirty="0" err="1" smtClean="0"/>
              <a:t>away</a:t>
            </a:r>
            <a:r>
              <a:rPr lang="fr-FR" sz="2400" dirty="0" smtClean="0"/>
              <a:t> by the </a:t>
            </a:r>
            <a:r>
              <a:rPr lang="fr-FR" sz="2400" dirty="0" smtClean="0">
                <a:solidFill>
                  <a:schemeClr val="folHlink"/>
                </a:solidFill>
              </a:rPr>
              <a:t>radiation pressure</a:t>
            </a:r>
            <a:r>
              <a:rPr lang="fr-FR" sz="2400" dirty="0" smtClean="0"/>
              <a:t>, but </a:t>
            </a:r>
            <a:r>
              <a:rPr lang="fr-FR" sz="2400" dirty="0" err="1" smtClean="0"/>
              <a:t>they</a:t>
            </a:r>
            <a:r>
              <a:rPr lang="fr-FR" sz="2400" dirty="0" smtClean="0"/>
              <a:t> </a:t>
            </a:r>
            <a:r>
              <a:rPr lang="fr-FR" sz="2400" dirty="0" err="1" smtClean="0"/>
              <a:t>keep</a:t>
            </a:r>
            <a:r>
              <a:rPr lang="fr-FR" sz="2400" dirty="0" smtClean="0"/>
              <a:t> </a:t>
            </a:r>
            <a:r>
              <a:rPr lang="fr-FR" sz="2400" dirty="0" err="1" smtClean="0"/>
              <a:t>track</a:t>
            </a:r>
            <a:r>
              <a:rPr lang="fr-FR" sz="2400" dirty="0" smtClean="0"/>
              <a:t> of </a:t>
            </a:r>
            <a:r>
              <a:rPr lang="fr-FR" sz="2400" dirty="0" err="1" smtClean="0"/>
              <a:t>their</a:t>
            </a:r>
            <a:r>
              <a:rPr lang="fr-FR" sz="2400" dirty="0" smtClean="0"/>
              <a:t> original </a:t>
            </a:r>
            <a:r>
              <a:rPr lang="fr-FR" sz="2400" dirty="0" smtClean="0">
                <a:solidFill>
                  <a:schemeClr val="folHlink"/>
                </a:solidFill>
              </a:rPr>
              <a:t>orbital plane</a:t>
            </a:r>
            <a:r>
              <a:rPr lang="fr-FR" sz="2400" dirty="0" smtClean="0"/>
              <a:t>. </a:t>
            </a:r>
          </a:p>
          <a:p>
            <a:pPr eaLnBrk="1" hangingPunct="1">
              <a:lnSpc>
                <a:spcPct val="90000"/>
              </a:lnSpc>
            </a:pPr>
            <a:r>
              <a:rPr lang="fr-FR" sz="2400" dirty="0" smtClean="0"/>
              <a:t>If the FEB has a large inclination, </a:t>
            </a:r>
            <a:r>
              <a:rPr lang="fr-FR" sz="2400" dirty="0" smtClean="0">
                <a:solidFill>
                  <a:srgbClr val="FF0000"/>
                </a:solidFill>
              </a:rPr>
              <a:t>the ions </a:t>
            </a:r>
            <a:r>
              <a:rPr lang="fr-FR" sz="2400" dirty="0" err="1" smtClean="0">
                <a:solidFill>
                  <a:srgbClr val="FF0000"/>
                </a:solidFill>
              </a:rPr>
              <a:t>get</a:t>
            </a:r>
            <a:r>
              <a:rPr lang="fr-FR" sz="2400" dirty="0" smtClean="0">
                <a:solidFill>
                  <a:srgbClr val="FF0000"/>
                </a:solidFill>
              </a:rPr>
              <a:t> out of the </a:t>
            </a:r>
            <a:r>
              <a:rPr lang="fr-FR" sz="2400" dirty="0" err="1" smtClean="0">
                <a:solidFill>
                  <a:srgbClr val="FF0000"/>
                </a:solidFill>
              </a:rPr>
              <a:t>midplane</a:t>
            </a:r>
            <a:r>
              <a:rPr lang="fr-FR" sz="2400" dirty="0" smtClean="0">
                <a:solidFill>
                  <a:srgbClr val="FF0000"/>
                </a:solidFill>
              </a:rPr>
              <a:t> !</a:t>
            </a:r>
          </a:p>
          <a:p>
            <a:pPr eaLnBrk="1" hangingPunct="1">
              <a:lnSpc>
                <a:spcPct val="90000"/>
              </a:lnSpc>
            </a:pPr>
            <a:r>
              <a:rPr lang="fr-FR" sz="2400" dirty="0" smtClean="0">
                <a:solidFill>
                  <a:schemeClr val="folHlink"/>
                </a:solidFill>
              </a:rPr>
              <a:t>This </a:t>
            </a:r>
            <a:r>
              <a:rPr lang="fr-FR" sz="2400" dirty="0" err="1" smtClean="0">
                <a:solidFill>
                  <a:schemeClr val="folHlink"/>
                </a:solidFill>
              </a:rPr>
              <a:t>process</a:t>
            </a:r>
            <a:r>
              <a:rPr lang="fr-FR" sz="2400" dirty="0" smtClean="0">
                <a:solidFill>
                  <a:schemeClr val="folHlink"/>
                </a:solidFill>
              </a:rPr>
              <a:t> </a:t>
            </a:r>
            <a:r>
              <a:rPr lang="fr-FR" sz="2400" dirty="0" err="1" smtClean="0">
                <a:solidFill>
                  <a:schemeClr val="folHlink"/>
                </a:solidFill>
              </a:rPr>
              <a:t>concerns</a:t>
            </a:r>
            <a:r>
              <a:rPr lang="fr-FR" sz="2400" dirty="0" smtClean="0">
                <a:solidFill>
                  <a:schemeClr val="folHlink"/>
                </a:solidFill>
              </a:rPr>
              <a:t> Ca II </a:t>
            </a:r>
            <a:r>
              <a:rPr lang="fr-FR" sz="2400" dirty="0" err="1" smtClean="0">
                <a:solidFill>
                  <a:schemeClr val="folHlink"/>
                </a:solidFill>
              </a:rPr>
              <a:t>which</a:t>
            </a:r>
            <a:r>
              <a:rPr lang="fr-FR" sz="2400" dirty="0" smtClean="0">
                <a:solidFill>
                  <a:schemeClr val="folHlink"/>
                </a:solidFill>
              </a:rPr>
              <a:t> </a:t>
            </a:r>
            <a:r>
              <a:rPr lang="fr-FR" sz="2400" dirty="0" err="1" smtClean="0">
                <a:solidFill>
                  <a:schemeClr val="folHlink"/>
                </a:solidFill>
              </a:rPr>
              <a:t>undergoes</a:t>
            </a:r>
            <a:r>
              <a:rPr lang="fr-FR" sz="2400" dirty="0" smtClean="0">
                <a:solidFill>
                  <a:schemeClr val="folHlink"/>
                </a:solidFill>
              </a:rPr>
              <a:t> a </a:t>
            </a:r>
            <a:r>
              <a:rPr lang="fr-FR" sz="2400" dirty="0" err="1" smtClean="0">
                <a:solidFill>
                  <a:schemeClr val="folHlink"/>
                </a:solidFill>
              </a:rPr>
              <a:t>strong</a:t>
            </a:r>
            <a:r>
              <a:rPr lang="fr-FR" sz="2400" dirty="0" smtClean="0">
                <a:solidFill>
                  <a:schemeClr val="folHlink"/>
                </a:solidFill>
              </a:rPr>
              <a:t> radiation pressure but not Na I (due to </a:t>
            </a:r>
            <a:r>
              <a:rPr lang="fr-FR" sz="2400" dirty="0" err="1" smtClean="0">
                <a:solidFill>
                  <a:schemeClr val="folHlink"/>
                </a:solidFill>
              </a:rPr>
              <a:t>photoionization</a:t>
            </a:r>
            <a:r>
              <a:rPr lang="fr-FR" sz="2400" dirty="0" smtClean="0">
                <a:solidFill>
                  <a:schemeClr val="folHlink"/>
                </a:solidFill>
              </a:rPr>
              <a:t>).</a:t>
            </a:r>
          </a:p>
          <a:p>
            <a:pPr eaLnBrk="1" hangingPunct="1">
              <a:lnSpc>
                <a:spcPct val="90000"/>
              </a:lnSpc>
            </a:pPr>
            <a:r>
              <a:rPr lang="fr-FR" sz="2400" dirty="0" smtClean="0">
                <a:solidFill>
                  <a:srgbClr val="99FF33"/>
                </a:solidFill>
              </a:rPr>
              <a:t>This </a:t>
            </a:r>
            <a:r>
              <a:rPr lang="fr-FR" sz="2400" dirty="0" err="1" smtClean="0">
                <a:solidFill>
                  <a:srgbClr val="99FF33"/>
                </a:solidFill>
              </a:rPr>
              <a:t>can</a:t>
            </a:r>
            <a:r>
              <a:rPr lang="fr-FR" sz="2400" dirty="0" smtClean="0">
                <a:solidFill>
                  <a:srgbClr val="99FF33"/>
                </a:solidFill>
              </a:rPr>
              <a:t> </a:t>
            </a:r>
            <a:r>
              <a:rPr lang="fr-FR" sz="2400" dirty="0" err="1" smtClean="0">
                <a:solidFill>
                  <a:srgbClr val="99FF33"/>
                </a:solidFill>
              </a:rPr>
              <a:t>explain</a:t>
            </a:r>
            <a:r>
              <a:rPr lang="fr-FR" sz="2400" dirty="0" smtClean="0">
                <a:solidFill>
                  <a:srgbClr val="99FF33"/>
                </a:solidFill>
              </a:rPr>
              <a:t> the observation of off-plane Ca II and Na I  (</a:t>
            </a:r>
            <a:r>
              <a:rPr lang="fr-FR" sz="2400" dirty="0" err="1" smtClean="0">
                <a:solidFill>
                  <a:srgbClr val="99FF33"/>
                </a:solidFill>
              </a:rPr>
              <a:t>Brandeker</a:t>
            </a:r>
            <a:r>
              <a:rPr lang="fr-FR" sz="2400" dirty="0" smtClean="0">
                <a:solidFill>
                  <a:srgbClr val="99FF33"/>
                </a:solidFill>
              </a:rPr>
              <a:t> et al. 2004)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4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fr-FR" smtClean="0"/>
              <a:t>February 10-11, 2011</a:t>
            </a:r>
          </a:p>
        </p:txBody>
      </p:sp>
      <p:sp>
        <p:nvSpPr>
          <p:cNvPr id="23555" name="Rectangle 15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fr-FR" smtClean="0"/>
              <a:t>ANR EXOZODI Kick-Off meeting</a:t>
            </a:r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38400"/>
            <a:ext cx="7772400" cy="1676400"/>
          </a:xfrm>
        </p:spPr>
        <p:txBody>
          <a:bodyPr/>
          <a:lstStyle/>
          <a:p>
            <a:pPr eaLnBrk="1" hangingPunct="1"/>
            <a:r>
              <a:rPr lang="fr-FR" sz="3600" dirty="0" smtClean="0"/>
              <a:t>II – Vega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re 1"/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875184"/>
          </a:xfrm>
        </p:spPr>
        <p:txBody>
          <a:bodyPr/>
          <a:lstStyle/>
          <a:p>
            <a:r>
              <a:rPr lang="en-US" sz="4000" dirty="0" smtClean="0"/>
              <a:t>Vega</a:t>
            </a:r>
            <a:r>
              <a:rPr lang="en-US" altLang="en-US" sz="4000" dirty="0" smtClean="0"/>
              <a:t>’</a:t>
            </a:r>
            <a:r>
              <a:rPr lang="en-US" sz="4000" dirty="0" smtClean="0"/>
              <a:t>s </a:t>
            </a:r>
            <a:r>
              <a:rPr lang="en-US" sz="4000" dirty="0" err="1" smtClean="0"/>
              <a:t>exozodi</a:t>
            </a:r>
            <a:r>
              <a:rPr lang="en-US" sz="4000" dirty="0" smtClean="0"/>
              <a:t> : origin of the dust?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5" y="1196752"/>
            <a:ext cx="7959725" cy="485313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Dust particles are present in the inner disk of Vega (</a:t>
            </a:r>
            <a:r>
              <a:rPr lang="en-US" dirty="0" smtClean="0">
                <a:latin typeface="Cambria Math"/>
                <a:ea typeface="Cambria Math"/>
                <a:sym typeface="Symbol"/>
              </a:rPr>
              <a:t>≲ 1 AU)</a:t>
            </a:r>
          </a:p>
          <a:p>
            <a:pPr>
              <a:lnSpc>
                <a:spcPct val="90000"/>
              </a:lnSpc>
            </a:pPr>
            <a:r>
              <a:rPr lang="en-US" dirty="0" err="1" smtClean="0"/>
              <a:t>Exozodiacal</a:t>
            </a:r>
            <a:r>
              <a:rPr lang="en-US" dirty="0" smtClean="0"/>
              <a:t> dust grains have </a:t>
            </a:r>
            <a:r>
              <a:rPr lang="en-US" dirty="0" smtClean="0">
                <a:solidFill>
                  <a:srgbClr val="FFFF00"/>
                </a:solidFill>
              </a:rPr>
              <a:t>very short lifetime </a:t>
            </a:r>
            <a:r>
              <a:rPr lang="en-US" dirty="0" smtClean="0"/>
              <a:t>there</a:t>
            </a:r>
            <a:br>
              <a:rPr lang="en-US" dirty="0" smtClean="0"/>
            </a:br>
            <a:r>
              <a:rPr lang="en-US" dirty="0" smtClean="0"/>
              <a:t>(sublimation, radiation pressure…)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r>
              <a:rPr lang="en-US" dirty="0" smtClean="0">
                <a:latin typeface="Wingdings" pitchFamily="2" charset="2"/>
              </a:rPr>
              <a:t></a:t>
            </a:r>
            <a:r>
              <a:rPr lang="en-US" dirty="0" smtClean="0"/>
              <a:t> </a:t>
            </a:r>
            <a:r>
              <a:rPr lang="en-US" sz="2400" b="1" dirty="0" smtClean="0">
                <a:solidFill>
                  <a:srgbClr val="FFFF00"/>
                </a:solidFill>
              </a:rPr>
              <a:t>high dust production rate</a:t>
            </a:r>
            <a:r>
              <a:rPr lang="en-US" sz="2400" dirty="0" smtClean="0">
                <a:solidFill>
                  <a:srgbClr val="FFFF00"/>
                </a:solidFill>
              </a:rPr>
              <a:t>,</a:t>
            </a:r>
            <a:br>
              <a:rPr lang="en-US" sz="2400" dirty="0" smtClean="0">
                <a:solidFill>
                  <a:srgbClr val="FFFF00"/>
                </a:solidFill>
              </a:rPr>
            </a:br>
            <a:r>
              <a:rPr lang="en-US" sz="2400" dirty="0" smtClean="0">
                <a:solidFill>
                  <a:srgbClr val="FFFF00"/>
                </a:solidFill>
              </a:rPr>
              <a:t>    </a:t>
            </a:r>
            <a:r>
              <a:rPr lang="en-US" sz="2400" b="1" dirty="0" smtClean="0">
                <a:solidFill>
                  <a:srgbClr val="FFFF00"/>
                </a:solidFill>
              </a:rPr>
              <a:t>~10</a:t>
            </a:r>
            <a:r>
              <a:rPr lang="en-US" sz="2400" b="1" baseline="30000" dirty="0" smtClean="0">
                <a:solidFill>
                  <a:srgbClr val="FFFF00"/>
                </a:solidFill>
              </a:rPr>
              <a:t>-8</a:t>
            </a:r>
            <a:r>
              <a:rPr lang="en-US" sz="2400" b="1" dirty="0" smtClean="0">
                <a:solidFill>
                  <a:srgbClr val="FFFF00"/>
                </a:solidFill>
              </a:rPr>
              <a:t>M</a:t>
            </a:r>
            <a:r>
              <a:rPr lang="en-US" sz="2400" b="1" baseline="-25000" dirty="0" smtClean="0">
                <a:solidFill>
                  <a:srgbClr val="FFFF00"/>
                </a:solidFill>
              </a:rPr>
              <a:t>earth</a:t>
            </a:r>
            <a:r>
              <a:rPr lang="en-US" sz="2400" b="1" dirty="0" smtClean="0">
                <a:solidFill>
                  <a:srgbClr val="FFFF00"/>
                </a:solidFill>
              </a:rPr>
              <a:t>/year for Vega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 </a:t>
            </a:r>
            <a:endParaRPr lang="en-US" sz="900" b="1" dirty="0" smtClean="0"/>
          </a:p>
          <a:p>
            <a:pPr lvl="1">
              <a:lnSpc>
                <a:spcPct val="90000"/>
              </a:lnSpc>
            </a:pPr>
            <a:r>
              <a:rPr lang="en-US" i="1" dirty="0" smtClean="0"/>
              <a:t>Equivalent to 1 medium-sized asteroid </a:t>
            </a:r>
            <a:br>
              <a:rPr lang="en-US" i="1" dirty="0" smtClean="0"/>
            </a:br>
            <a:r>
              <a:rPr lang="en-US" i="1" dirty="0" smtClean="0"/>
              <a:t>per year</a:t>
            </a:r>
          </a:p>
          <a:p>
            <a:pPr lvl="1">
              <a:lnSpc>
                <a:spcPct val="90000"/>
              </a:lnSpc>
            </a:pPr>
            <a:endParaRPr lang="en-US" i="1" dirty="0" smtClean="0"/>
          </a:p>
          <a:p>
            <a:pPr lvl="1">
              <a:lnSpc>
                <a:spcPct val="90000"/>
              </a:lnSpc>
            </a:pPr>
            <a:r>
              <a:rPr lang="en-US" i="1" dirty="0" smtClean="0"/>
              <a:t>Equivalent to a dozen of Hale-Bopp-like </a:t>
            </a:r>
            <a:br>
              <a:rPr lang="en-US" i="1" dirty="0" smtClean="0"/>
            </a:br>
            <a:r>
              <a:rPr lang="en-US" i="1" dirty="0" smtClean="0"/>
              <a:t>comets passing every day</a:t>
            </a:r>
            <a:br>
              <a:rPr lang="en-US" i="1" dirty="0" smtClean="0"/>
            </a:br>
            <a:endParaRPr lang="en-US" i="1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If we exclude the case of a dramatic </a:t>
            </a:r>
            <a:br>
              <a:rPr lang="en-US" dirty="0" smtClean="0"/>
            </a:br>
            <a:r>
              <a:rPr lang="en-US" dirty="0" smtClean="0"/>
              <a:t>event, the question is: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400" b="1" dirty="0" smtClean="0">
                <a:solidFill>
                  <a:srgbClr val="99FF33"/>
                </a:solidFill>
              </a:rPr>
              <a:t>Where does all this dust come from?</a:t>
            </a:r>
            <a:endParaRPr lang="en-US" i="1" dirty="0" smtClean="0">
              <a:solidFill>
                <a:srgbClr val="99FF33"/>
              </a:solidFill>
            </a:endParaRPr>
          </a:p>
        </p:txBody>
      </p:sp>
      <p:pic>
        <p:nvPicPr>
          <p:cNvPr id="6" name="Picture 4" descr="IMG_4402RAW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4437112"/>
            <a:ext cx="2511425" cy="1676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32" name="Image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6916" y="1916832"/>
            <a:ext cx="2349500" cy="228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re 1"/>
          <p:cNvSpPr>
            <a:spLocks noGrp="1"/>
          </p:cNvSpPr>
          <p:nvPr>
            <p:ph type="title"/>
          </p:nvPr>
        </p:nvSpPr>
        <p:spPr>
          <a:xfrm>
            <a:off x="685800" y="404664"/>
            <a:ext cx="7772400" cy="803176"/>
          </a:xfrm>
        </p:spPr>
        <p:txBody>
          <a:bodyPr/>
          <a:lstStyle/>
          <a:p>
            <a:r>
              <a:rPr lang="en-US" sz="4000" dirty="0" smtClean="0"/>
              <a:t>Vega</a:t>
            </a:r>
            <a:r>
              <a:rPr lang="en-US" altLang="en-US" sz="4000" dirty="0" smtClean="0"/>
              <a:t>’</a:t>
            </a:r>
            <a:r>
              <a:rPr lang="en-US" sz="4000" dirty="0" smtClean="0"/>
              <a:t>s </a:t>
            </a:r>
            <a:r>
              <a:rPr lang="en-US" sz="4000" dirty="0" err="1" smtClean="0"/>
              <a:t>exozodi</a:t>
            </a:r>
            <a:r>
              <a:rPr lang="en-US" sz="4000" dirty="0" smtClean="0"/>
              <a:t> : origin of the dust?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5" y="1524000"/>
            <a:ext cx="7556500" cy="48736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 smtClean="0"/>
              <a:t>Inward migration of grains due </a:t>
            </a:r>
            <a:r>
              <a:rPr lang="en-US" sz="2000" dirty="0" smtClean="0">
                <a:solidFill>
                  <a:srgbClr val="FFFF00"/>
                </a:solidFill>
              </a:rPr>
              <a:t>to </a:t>
            </a:r>
            <a:r>
              <a:rPr lang="en-US" sz="2000" b="1" dirty="0" err="1" smtClean="0">
                <a:solidFill>
                  <a:srgbClr val="FFFF00"/>
                </a:solidFill>
              </a:rPr>
              <a:t>Poynting</a:t>
            </a:r>
            <a:r>
              <a:rPr lang="en-US" sz="2000" b="1" dirty="0" smtClean="0">
                <a:solidFill>
                  <a:srgbClr val="FFFF00"/>
                </a:solidFill>
              </a:rPr>
              <a:t>-Robertson drag is excluded </a:t>
            </a:r>
            <a:r>
              <a:rPr lang="en-US" sz="2000" dirty="0" smtClean="0"/>
              <a:t>: too slow compared to other dynamical timescales: collisions, radiation pressure</a:t>
            </a:r>
          </a:p>
          <a:p>
            <a:pPr>
              <a:lnSpc>
                <a:spcPct val="90000"/>
              </a:lnSpc>
            </a:pPr>
            <a:r>
              <a:rPr lang="en-US" sz="2000" b="1" dirty="0" smtClean="0">
                <a:solidFill>
                  <a:srgbClr val="FFFF00"/>
                </a:solidFill>
              </a:rPr>
              <a:t>Steady-state erosion of an asteroid belt excluded</a:t>
            </a:r>
            <a:r>
              <a:rPr lang="en-US" sz="2000" dirty="0" smtClean="0"/>
              <a:t>: km-sized bodies in a 10</a:t>
            </a:r>
            <a:r>
              <a:rPr lang="en-US" sz="2000" baseline="30000" dirty="0" smtClean="0"/>
              <a:t>-3</a:t>
            </a:r>
            <a:r>
              <a:rPr lang="en-US" sz="2000" dirty="0" smtClean="0"/>
              <a:t> </a:t>
            </a:r>
            <a:r>
              <a:rPr lang="en-US" sz="2000" dirty="0" err="1" smtClean="0"/>
              <a:t>M</a:t>
            </a:r>
            <a:r>
              <a:rPr lang="en-US" sz="2000" baseline="-25000" dirty="0" err="1" smtClean="0"/>
              <a:t>Earth</a:t>
            </a:r>
            <a:r>
              <a:rPr lang="en-US" sz="2000" dirty="0" smtClean="0"/>
              <a:t> belt at around 0.2-0.5AU do survive ~10</a:t>
            </a:r>
            <a:r>
              <a:rPr lang="en-US" sz="2000" baseline="30000" dirty="0" smtClean="0"/>
              <a:t>5</a:t>
            </a:r>
            <a:r>
              <a:rPr lang="en-US" sz="2000" dirty="0" smtClean="0"/>
              <a:t> years (Vega is about 350 </a:t>
            </a:r>
            <a:r>
              <a:rPr lang="en-US" sz="2000" dirty="0" err="1" smtClean="0"/>
              <a:t>Myr</a:t>
            </a:r>
            <a:r>
              <a:rPr lang="en-US" sz="2000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en-US" sz="2000" b="1" dirty="0" smtClean="0">
                <a:solidFill>
                  <a:srgbClr val="FFFF00"/>
                </a:solidFill>
              </a:rPr>
              <a:t>Existing reservoir of mass in</a:t>
            </a:r>
            <a:br>
              <a:rPr lang="en-US" sz="2000" b="1" dirty="0" smtClean="0">
                <a:solidFill>
                  <a:srgbClr val="FFFF00"/>
                </a:solidFill>
              </a:rPr>
            </a:br>
            <a:r>
              <a:rPr lang="en-US" sz="2000" b="1" dirty="0" smtClean="0">
                <a:solidFill>
                  <a:srgbClr val="FFFF00"/>
                </a:solidFill>
              </a:rPr>
              <a:t>Vega</a:t>
            </a:r>
            <a:r>
              <a:rPr lang="en-US" altLang="en-US" sz="2000" b="1" dirty="0" smtClean="0">
                <a:solidFill>
                  <a:srgbClr val="FFFF00"/>
                </a:solidFill>
              </a:rPr>
              <a:t>’</a:t>
            </a:r>
            <a:r>
              <a:rPr lang="en-US" sz="2000" b="1" dirty="0" smtClean="0">
                <a:solidFill>
                  <a:srgbClr val="FFFF00"/>
                </a:solidFill>
              </a:rPr>
              <a:t>s </a:t>
            </a:r>
            <a:r>
              <a:rPr lang="en-US" sz="2000" b="1" dirty="0" err="1" smtClean="0">
                <a:solidFill>
                  <a:srgbClr val="FFFF00"/>
                </a:solidFill>
              </a:rPr>
              <a:t>Kuiper</a:t>
            </a:r>
            <a:r>
              <a:rPr lang="en-US" sz="2000" b="1" dirty="0" smtClean="0">
                <a:solidFill>
                  <a:srgbClr val="FFFF00"/>
                </a:solidFill>
              </a:rPr>
              <a:t> Belt ? </a:t>
            </a:r>
            <a:br>
              <a:rPr lang="en-US" sz="2000" b="1" dirty="0" smtClean="0">
                <a:solidFill>
                  <a:srgbClr val="FFFF00"/>
                </a:solidFill>
              </a:rPr>
            </a:br>
            <a:r>
              <a:rPr lang="en-US" sz="2000" dirty="0" smtClean="0"/>
              <a:t>(~85AU, ~ 10M</a:t>
            </a:r>
            <a:r>
              <a:rPr lang="en-US" sz="2000" baseline="-25000" dirty="0" smtClean="0"/>
              <a:t>Earth</a:t>
            </a:r>
            <a:r>
              <a:rPr lang="en-US" sz="2000" dirty="0" smtClean="0"/>
              <a:t>).</a:t>
            </a:r>
          </a:p>
          <a:p>
            <a:pPr>
              <a:lnSpc>
                <a:spcPct val="90000"/>
              </a:lnSpc>
            </a:pPr>
            <a:r>
              <a:rPr lang="en-US" sz="2000" dirty="0" smtClean="0">
                <a:solidFill>
                  <a:srgbClr val="99FF33"/>
                </a:solidFill>
              </a:rPr>
              <a:t>Yes, but how do you extract and </a:t>
            </a:r>
            <a:br>
              <a:rPr lang="en-US" sz="2000" dirty="0" smtClean="0">
                <a:solidFill>
                  <a:srgbClr val="99FF33"/>
                </a:solidFill>
              </a:rPr>
            </a:br>
            <a:r>
              <a:rPr lang="en-US" sz="2000" dirty="0" smtClean="0">
                <a:solidFill>
                  <a:srgbClr val="99FF33"/>
                </a:solidFill>
              </a:rPr>
              <a:t>transport solid material inside 1 AU ?</a:t>
            </a:r>
          </a:p>
          <a:p>
            <a:pPr>
              <a:lnSpc>
                <a:spcPct val="90000"/>
              </a:lnSpc>
            </a:pPr>
            <a:r>
              <a:rPr lang="en-US" sz="2000" dirty="0" smtClean="0"/>
              <a:t>Not in dust form (radiation pressure), </a:t>
            </a:r>
            <a:br>
              <a:rPr lang="en-US" sz="2000" dirty="0" smtClean="0"/>
            </a:br>
            <a:r>
              <a:rPr lang="en-US" sz="2000" dirty="0" smtClean="0"/>
              <a:t>but  in larger bodies </a:t>
            </a:r>
            <a:r>
              <a:rPr lang="en-US" sz="2000" dirty="0" smtClean="0">
                <a:sym typeface="Symbol"/>
              </a:rPr>
              <a:t> </a:t>
            </a:r>
            <a:r>
              <a:rPr lang="en-US" sz="2000" b="1" dirty="0" smtClean="0">
                <a:solidFill>
                  <a:srgbClr val="FFFF00"/>
                </a:solidFill>
                <a:sym typeface="Symbol"/>
              </a:rPr>
              <a:t>FEBs</a:t>
            </a:r>
            <a:r>
              <a:rPr lang="en-US" sz="2000" b="1" dirty="0" smtClean="0">
                <a:solidFill>
                  <a:srgbClr val="FFFF00"/>
                </a:solidFill>
              </a:rPr>
              <a:t> ?</a:t>
            </a:r>
          </a:p>
          <a:p>
            <a:pPr>
              <a:lnSpc>
                <a:spcPct val="90000"/>
              </a:lnSpc>
            </a:pPr>
            <a:r>
              <a:rPr lang="en-US" sz="2000" dirty="0" smtClean="0"/>
              <a:t>Not exactly, but… </a:t>
            </a:r>
            <a:br>
              <a:rPr lang="en-US" sz="2000" dirty="0" smtClean="0"/>
            </a:br>
            <a:r>
              <a:rPr lang="en-US" sz="2000" dirty="0" smtClean="0"/>
              <a:t>      </a:t>
            </a:r>
            <a:r>
              <a:rPr lang="en-US" sz="2000" dirty="0" smtClean="0">
                <a:solidFill>
                  <a:srgbClr val="FFFF00"/>
                </a:solidFill>
              </a:rPr>
              <a:t>Planets can still help !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3284984"/>
            <a:ext cx="3352800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4724400" y="5641305"/>
            <a:ext cx="4419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i="1" dirty="0"/>
              <a:t>Schematic representation of the Vega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re 1"/>
          <p:cNvSpPr>
            <a:spLocks noGrp="1"/>
          </p:cNvSpPr>
          <p:nvPr>
            <p:ph type="title"/>
          </p:nvPr>
        </p:nvSpPr>
        <p:spPr>
          <a:xfrm>
            <a:off x="498475" y="484188"/>
            <a:ext cx="7731125" cy="856580"/>
          </a:xfrm>
        </p:spPr>
        <p:txBody>
          <a:bodyPr/>
          <a:lstStyle/>
          <a:p>
            <a:r>
              <a:rPr lang="en-US" dirty="0" smtClean="0"/>
              <a:t>Vega: planet migration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33388" y="1447800"/>
            <a:ext cx="6805612" cy="5334000"/>
          </a:xfrm>
        </p:spPr>
        <p:txBody>
          <a:bodyPr/>
          <a:lstStyle/>
          <a:p>
            <a:r>
              <a:rPr lang="en-US" sz="2400" dirty="0" smtClean="0"/>
              <a:t>Observed structures in the Vega </a:t>
            </a:r>
            <a:r>
              <a:rPr lang="en-US" sz="2400" dirty="0" err="1" smtClean="0"/>
              <a:t>Kuiper</a:t>
            </a:r>
            <a:r>
              <a:rPr lang="en-US" sz="2400" dirty="0" smtClean="0"/>
              <a:t> belt </a:t>
            </a:r>
            <a:r>
              <a:rPr lang="en-US" sz="2400" dirty="0" smtClean="0">
                <a:sym typeface="Symbol"/>
              </a:rPr>
              <a:t>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migrating planet trapping the parent bodies of the dust grains in mean motion resonances</a:t>
            </a:r>
          </a:p>
          <a:p>
            <a:pPr lvl="1"/>
            <a:r>
              <a:rPr lang="en-US" sz="2000" i="1" dirty="0" smtClean="0"/>
              <a:t>Wyatt (2003)</a:t>
            </a:r>
            <a:r>
              <a:rPr lang="en-US" sz="2000" dirty="0" smtClean="0"/>
              <a:t>: </a:t>
            </a:r>
            <a:r>
              <a:rPr lang="en-US" sz="1800" b="1" dirty="0" smtClean="0"/>
              <a:t>Neptune-mass planet, migrating from 40 AU to 65AU, at a rate of 0.5AU/</a:t>
            </a:r>
            <a:r>
              <a:rPr lang="en-US" sz="1800" b="1" dirty="0" err="1" smtClean="0"/>
              <a:t>Myr</a:t>
            </a:r>
            <a:r>
              <a:rPr lang="en-US" sz="2000" dirty="0" smtClean="0"/>
              <a:t>. Circular orbits.</a:t>
            </a:r>
          </a:p>
          <a:p>
            <a:pPr lvl="1"/>
            <a:r>
              <a:rPr lang="en-US" sz="2000" i="1" dirty="0" err="1" smtClean="0"/>
              <a:t>Reche</a:t>
            </a:r>
            <a:r>
              <a:rPr lang="en-US" sz="2000" i="1" dirty="0" smtClean="0"/>
              <a:t> et al. (2008)</a:t>
            </a:r>
            <a:r>
              <a:rPr lang="en-US" sz="2000" dirty="0" smtClean="0"/>
              <a:t>:  </a:t>
            </a:r>
            <a:r>
              <a:rPr lang="en-US" sz="1800" b="1" dirty="0" smtClean="0"/>
              <a:t>Saturn mass planet, with </a:t>
            </a:r>
            <a:r>
              <a:rPr lang="en-US" sz="1800" b="1" i="1" dirty="0" smtClean="0">
                <a:solidFill>
                  <a:srgbClr val="FFFF00"/>
                </a:solidFill>
              </a:rPr>
              <a:t>e&lt;0.05</a:t>
            </a:r>
            <a:r>
              <a:rPr lang="en-US" sz="2000" dirty="0" smtClean="0"/>
              <a:t>,</a:t>
            </a:r>
            <a:br>
              <a:rPr lang="en-US" sz="2000" dirty="0" smtClean="0"/>
            </a:br>
            <a:r>
              <a:rPr lang="en-US" sz="2000" dirty="0" smtClean="0"/>
              <a:t>and relatively cold disk </a:t>
            </a:r>
            <a:r>
              <a:rPr lang="en-US" sz="2000" i="1" dirty="0" smtClean="0">
                <a:solidFill>
                  <a:srgbClr val="FFFF00"/>
                </a:solidFill>
              </a:rPr>
              <a:t>(</a:t>
            </a:r>
            <a:r>
              <a:rPr lang="en-US" sz="2000" i="1" dirty="0" smtClean="0">
                <a:solidFill>
                  <a:srgbClr val="FFFF00"/>
                </a:solidFill>
                <a:sym typeface="Symbol"/>
              </a:rPr>
              <a:t>e &lt;</a:t>
            </a:r>
            <a:r>
              <a:rPr lang="en-US" sz="2000" i="1" dirty="0" smtClean="0">
                <a:solidFill>
                  <a:srgbClr val="FFFF00"/>
                </a:solidFill>
              </a:rPr>
              <a:t> 0.1)</a:t>
            </a:r>
          </a:p>
          <a:p>
            <a:pPr>
              <a:buFont typeface="Wingdings" pitchFamily="2" charset="2"/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4088" y="1600200"/>
            <a:ext cx="1568450" cy="488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837879" y="3562722"/>
            <a:ext cx="2389187" cy="341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401344" y="3561928"/>
            <a:ext cx="2387600" cy="341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re 1"/>
          <p:cNvSpPr>
            <a:spLocks noGrp="1"/>
          </p:cNvSpPr>
          <p:nvPr>
            <p:ph type="title"/>
          </p:nvPr>
        </p:nvSpPr>
        <p:spPr>
          <a:xfrm>
            <a:off x="498475" y="260648"/>
            <a:ext cx="7807325" cy="864096"/>
          </a:xfrm>
        </p:spPr>
        <p:txBody>
          <a:bodyPr/>
          <a:lstStyle/>
          <a:p>
            <a:r>
              <a:rPr lang="en-US" dirty="0" smtClean="0"/>
              <a:t>Vega: the comet factory</a:t>
            </a:r>
            <a:endParaRPr lang="fr-FR" dirty="0" smtClean="0"/>
          </a:p>
        </p:txBody>
      </p:sp>
      <p:sp>
        <p:nvSpPr>
          <p:cNvPr id="25602" name="Espace réservé du contenu 2"/>
          <p:cNvSpPr>
            <a:spLocks noGrp="1"/>
          </p:cNvSpPr>
          <p:nvPr>
            <p:ph idx="1"/>
          </p:nvPr>
        </p:nvSpPr>
        <p:spPr>
          <a:xfrm>
            <a:off x="498474" y="1051520"/>
            <a:ext cx="7889949" cy="5257800"/>
          </a:xfrm>
        </p:spPr>
        <p:txBody>
          <a:bodyPr/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A several planets system</a:t>
            </a:r>
            <a:r>
              <a:rPr lang="en-US" dirty="0" smtClean="0">
                <a:solidFill>
                  <a:srgbClr val="FFFF00"/>
                </a:solidFill>
              </a:rPr>
              <a:t>:</a:t>
            </a:r>
          </a:p>
          <a:p>
            <a:pPr lvl="1"/>
            <a:r>
              <a:rPr lang="en-US" sz="2000" dirty="0" smtClean="0"/>
              <a:t>Migrating “Saturn” mass planet (Wyatt 2003, </a:t>
            </a:r>
            <a:r>
              <a:rPr lang="en-US" sz="2000" dirty="0" err="1" smtClean="0"/>
              <a:t>Reche</a:t>
            </a:r>
            <a:r>
              <a:rPr lang="en-US" sz="2000" dirty="0" smtClean="0"/>
              <a:t> et al. (2008))</a:t>
            </a:r>
          </a:p>
          <a:p>
            <a:pPr lvl="1"/>
            <a:r>
              <a:rPr lang="en-US" sz="2000" dirty="0" smtClean="0"/>
              <a:t>0.5 – 2 Jupiter mass planet inside (at least) to trigger the migration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pPr lvl="1"/>
            <a:endParaRPr lang="en-US" sz="1100" dirty="0" smtClean="0"/>
          </a:p>
          <a:p>
            <a:pPr lvl="1"/>
            <a:endParaRPr lang="en-US" sz="1100" dirty="0" smtClean="0"/>
          </a:p>
          <a:p>
            <a:pPr lvl="1"/>
            <a:endParaRPr lang="en-US" sz="1100" dirty="0" smtClean="0"/>
          </a:p>
          <a:p>
            <a:pPr lvl="1"/>
            <a:endParaRPr lang="en-US" sz="1100" dirty="0" smtClean="0"/>
          </a:p>
          <a:p>
            <a:r>
              <a:rPr lang="en-US" sz="2000" dirty="0" smtClean="0"/>
              <a:t>Numerical simulations with SWIFT (</a:t>
            </a:r>
            <a:r>
              <a:rPr lang="en-US" sz="2000" dirty="0" err="1" smtClean="0"/>
              <a:t>Vandeportal</a:t>
            </a:r>
            <a:r>
              <a:rPr lang="en-US" sz="2000" dirty="0" smtClean="0"/>
              <a:t> et al. 2011) : </a:t>
            </a:r>
            <a:br>
              <a:rPr lang="en-US" sz="2000" dirty="0" smtClean="0"/>
            </a:br>
            <a:r>
              <a:rPr lang="en-US" sz="2000" dirty="0" smtClean="0">
                <a:solidFill>
                  <a:srgbClr val="FFFF00"/>
                </a:solidFill>
              </a:rPr>
              <a:t>Monitoring the number of test particles entering the 1AU zone…</a:t>
            </a:r>
          </a:p>
        </p:txBody>
      </p:sp>
      <p:pic>
        <p:nvPicPr>
          <p:cNvPr id="25603" name="Imag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493045"/>
            <a:ext cx="5562600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re 1"/>
          <p:cNvSpPr>
            <a:spLocks noGrp="1"/>
          </p:cNvSpPr>
          <p:nvPr>
            <p:ph type="title"/>
          </p:nvPr>
        </p:nvSpPr>
        <p:spPr>
          <a:xfrm>
            <a:off x="498475" y="484188"/>
            <a:ext cx="7807325" cy="928588"/>
          </a:xfrm>
        </p:spPr>
        <p:txBody>
          <a:bodyPr/>
          <a:lstStyle/>
          <a:p>
            <a:r>
              <a:rPr lang="en-US" dirty="0" smtClean="0"/>
              <a:t>Vega: the comet factory</a:t>
            </a:r>
            <a:endParaRPr lang="fr-FR" dirty="0" smtClean="0"/>
          </a:p>
        </p:txBody>
      </p:sp>
      <p:sp>
        <p:nvSpPr>
          <p:cNvPr id="26626" name="Espace réservé du contenu 2"/>
          <p:cNvSpPr>
            <a:spLocks noGrp="1"/>
          </p:cNvSpPr>
          <p:nvPr>
            <p:ph idx="1"/>
          </p:nvPr>
        </p:nvSpPr>
        <p:spPr>
          <a:xfrm>
            <a:off x="498475" y="1600200"/>
            <a:ext cx="8569325" cy="4525963"/>
          </a:xfrm>
        </p:spPr>
        <p:txBody>
          <a:bodyPr/>
          <a:lstStyle/>
          <a:p>
            <a:r>
              <a:rPr lang="en-US" sz="2000" dirty="0" smtClean="0">
                <a:solidFill>
                  <a:srgbClr val="FFFF00"/>
                </a:solidFill>
              </a:rPr>
              <a:t>A two planets system (or more..) </a:t>
            </a:r>
            <a:r>
              <a:rPr lang="en-US" sz="2800" dirty="0" smtClean="0">
                <a:solidFill>
                  <a:srgbClr val="FFFF00"/>
                </a:solidFill>
              </a:rPr>
              <a:t> : </a:t>
            </a:r>
            <a:r>
              <a:rPr lang="en-US" sz="2000" dirty="0" smtClean="0">
                <a:solidFill>
                  <a:srgbClr val="FFFF00"/>
                </a:solidFill>
              </a:rPr>
              <a:t>our best model (</a:t>
            </a:r>
            <a:r>
              <a:rPr lang="en-US" sz="2000" dirty="0" err="1" smtClean="0">
                <a:solidFill>
                  <a:srgbClr val="FFFF00"/>
                </a:solidFill>
              </a:rPr>
              <a:t>Vandeportal</a:t>
            </a:r>
            <a:r>
              <a:rPr lang="en-US" sz="2000" dirty="0" smtClean="0">
                <a:solidFill>
                  <a:srgbClr val="FFFF00"/>
                </a:solidFill>
              </a:rPr>
              <a:t> et al. 2011)</a:t>
            </a:r>
            <a:endParaRPr lang="en-US" sz="2800" dirty="0" smtClean="0">
              <a:solidFill>
                <a:srgbClr val="FFFF00"/>
              </a:solidFill>
            </a:endParaRPr>
          </a:p>
          <a:p>
            <a:pPr lvl="1"/>
            <a:r>
              <a:rPr lang="en-US" sz="2000" dirty="0" smtClean="0"/>
              <a:t>A migrating Saturn mass planet [Wyatt 2003, </a:t>
            </a:r>
            <a:r>
              <a:rPr lang="en-US" sz="2000" dirty="0" err="1" smtClean="0"/>
              <a:t>Reche</a:t>
            </a:r>
            <a:r>
              <a:rPr lang="en-US" sz="2000" dirty="0" smtClean="0"/>
              <a:t> et al. (2008)]</a:t>
            </a:r>
          </a:p>
          <a:p>
            <a:pPr lvl="1"/>
            <a:r>
              <a:rPr lang="en-US" sz="2000" dirty="0" smtClean="0"/>
              <a:t>A </a:t>
            </a:r>
            <a:r>
              <a:rPr lang="en-US" sz="1800" dirty="0" smtClean="0"/>
              <a:t>0.5 </a:t>
            </a:r>
            <a:r>
              <a:rPr lang="en-US" sz="2000" dirty="0" smtClean="0"/>
              <a:t>Jupiter mass planet at ~20–25 AU</a:t>
            </a:r>
            <a:r>
              <a:rPr lang="en-US" sz="2400" dirty="0" smtClean="0"/>
              <a:t> does the job:</a:t>
            </a:r>
          </a:p>
          <a:p>
            <a:pPr lvl="1">
              <a:buNone/>
            </a:pPr>
            <a:r>
              <a:rPr lang="en-US" sz="2400" dirty="0" smtClean="0"/>
              <a:t>                                                  </a:t>
            </a:r>
            <a:r>
              <a:rPr lang="en-US" sz="3200" dirty="0" smtClean="0">
                <a:solidFill>
                  <a:srgbClr val="99FF33"/>
                </a:solidFill>
              </a:rPr>
              <a:t>&amp;</a:t>
            </a:r>
            <a:endParaRPr lang="en-US" sz="2000" dirty="0" smtClean="0">
              <a:solidFill>
                <a:srgbClr val="99FF33"/>
              </a:solidFill>
            </a:endParaRPr>
          </a:p>
        </p:txBody>
      </p:sp>
      <p:pic>
        <p:nvPicPr>
          <p:cNvPr id="26627" name="Imag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3560588"/>
            <a:ext cx="4549775" cy="325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lum bright="1000"/>
          </a:blip>
          <a:stretch>
            <a:fillRect/>
          </a:stretch>
        </p:blipFill>
        <p:spPr>
          <a:xfrm rot="5400000">
            <a:off x="5378037" y="3082909"/>
            <a:ext cx="3069997" cy="4390937"/>
          </a:xfrm>
          <a:prstGeom prst="rect">
            <a:avLst/>
          </a:prstGeom>
          <a:scene3d>
            <a:camera prst="orthographicFront">
              <a:rot lat="0" lon="60000" rev="0"/>
            </a:camera>
            <a:lightRig rig="threePt" dir="t"/>
          </a:scene3d>
        </p:spPr>
      </p:pic>
      <p:sp>
        <p:nvSpPr>
          <p:cNvPr id="26629" name="ZoneTexte 6"/>
          <p:cNvSpPr txBox="1">
            <a:spLocks noChangeArrowheads="1"/>
          </p:cNvSpPr>
          <p:nvPr/>
        </p:nvSpPr>
        <p:spPr bwMode="auto">
          <a:xfrm>
            <a:off x="838200" y="2865130"/>
            <a:ext cx="38639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None/>
            </a:pPr>
            <a:r>
              <a:rPr lang="en-US" sz="2000" i="1" dirty="0">
                <a:solidFill>
                  <a:srgbClr val="99FF33"/>
                </a:solidFill>
              </a:rPr>
              <a:t>Sufficient rate of comets</a:t>
            </a:r>
            <a:br>
              <a:rPr lang="en-US" sz="2000" i="1" dirty="0">
                <a:solidFill>
                  <a:srgbClr val="99FF33"/>
                </a:solidFill>
              </a:rPr>
            </a:br>
            <a:r>
              <a:rPr lang="en-US" sz="2000" i="1" dirty="0">
                <a:solidFill>
                  <a:srgbClr val="99FF33"/>
                </a:solidFill>
              </a:rPr>
              <a:t>in the 1AU zone</a:t>
            </a:r>
          </a:p>
        </p:txBody>
      </p:sp>
      <p:sp>
        <p:nvSpPr>
          <p:cNvPr id="26630" name="ZoneTexte 7"/>
          <p:cNvSpPr txBox="1">
            <a:spLocks noChangeArrowheads="1"/>
          </p:cNvSpPr>
          <p:nvPr/>
        </p:nvSpPr>
        <p:spPr bwMode="auto">
          <a:xfrm>
            <a:off x="5203825" y="2937138"/>
            <a:ext cx="38639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None/>
            </a:pPr>
            <a:r>
              <a:rPr lang="en-US" sz="2000" i="1" dirty="0">
                <a:solidFill>
                  <a:srgbClr val="99FF33"/>
                </a:solidFill>
              </a:rPr>
              <a:t>Resonant structures</a:t>
            </a:r>
            <a:br>
              <a:rPr lang="en-US" sz="2000" i="1" dirty="0">
                <a:solidFill>
                  <a:srgbClr val="99FF33"/>
                </a:solidFill>
              </a:rPr>
            </a:br>
            <a:r>
              <a:rPr lang="en-US" sz="2000" i="1" dirty="0">
                <a:solidFill>
                  <a:srgbClr val="99FF33"/>
                </a:solidFill>
              </a:rPr>
              <a:t>at 85AU preserved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re 1"/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1152128"/>
          </a:xfrm>
        </p:spPr>
        <p:txBody>
          <a:bodyPr/>
          <a:lstStyle/>
          <a:p>
            <a:r>
              <a:rPr lang="fr-FR" sz="3600" dirty="0" smtClean="0"/>
              <a:t>Conclusions :</a:t>
            </a:r>
            <a:br>
              <a:rPr lang="fr-FR" sz="3600" dirty="0" smtClean="0"/>
            </a:br>
            <a:r>
              <a:rPr lang="fr-FR" sz="3600" dirty="0" smtClean="0"/>
              <a:t> </a:t>
            </a:r>
            <a:r>
              <a:rPr lang="el-GR" sz="3600" dirty="0" smtClean="0">
                <a:sym typeface="Wingdings 3" pitchFamily="18" charset="2"/>
              </a:rPr>
              <a:t>β</a:t>
            </a:r>
            <a:r>
              <a:rPr lang="fr-FR" sz="3600" dirty="0" smtClean="0">
                <a:sym typeface="Wingdings 3" pitchFamily="18" charset="2"/>
              </a:rPr>
              <a:t> Pic and Vega : </a:t>
            </a:r>
            <a:r>
              <a:rPr lang="fr-FR" sz="3600" dirty="0" err="1" smtClean="0">
                <a:sym typeface="Wingdings 3" pitchFamily="18" charset="2"/>
              </a:rPr>
              <a:t>Same</a:t>
            </a:r>
            <a:r>
              <a:rPr lang="fr-FR" sz="3600" dirty="0" smtClean="0">
                <a:sym typeface="Wingdings 3" pitchFamily="18" charset="2"/>
              </a:rPr>
              <a:t> </a:t>
            </a:r>
            <a:r>
              <a:rPr lang="fr-FR" sz="3600" dirty="0" err="1" smtClean="0">
                <a:sym typeface="Wingdings 3" pitchFamily="18" charset="2"/>
              </a:rPr>
              <a:t>FEBs</a:t>
            </a:r>
            <a:r>
              <a:rPr lang="fr-FR" sz="3600" dirty="0" smtClean="0">
                <a:sym typeface="Wingdings 3" pitchFamily="18" charset="2"/>
              </a:rPr>
              <a:t> ?</a:t>
            </a:r>
            <a:r>
              <a:rPr lang="fr-FR" sz="3600" dirty="0" smtClean="0"/>
              <a:t> </a:t>
            </a:r>
          </a:p>
        </p:txBody>
      </p:sp>
      <p:sp>
        <p:nvSpPr>
          <p:cNvPr id="36867" name="Espace réservé du contenu 2"/>
          <p:cNvSpPr>
            <a:spLocks noGrp="1"/>
          </p:cNvSpPr>
          <p:nvPr>
            <p:ph idx="1"/>
          </p:nvPr>
        </p:nvSpPr>
        <p:spPr>
          <a:xfrm>
            <a:off x="685800" y="1340768"/>
            <a:ext cx="7772400" cy="5040560"/>
          </a:xfrm>
        </p:spPr>
        <p:txBody>
          <a:bodyPr/>
          <a:lstStyle/>
          <a:p>
            <a:r>
              <a:rPr lang="fr-FR" sz="2400" dirty="0" smtClean="0">
                <a:solidFill>
                  <a:srgbClr val="99FF33"/>
                </a:solidFill>
              </a:rPr>
              <a:t>NO !</a:t>
            </a:r>
            <a:r>
              <a:rPr lang="fr-FR" sz="2400" dirty="0" smtClean="0"/>
              <a:t> </a:t>
            </a:r>
          </a:p>
          <a:p>
            <a:pPr lvl="1"/>
            <a:r>
              <a:rPr lang="fr-FR" sz="2000" dirty="0" smtClean="0"/>
              <a:t>The </a:t>
            </a:r>
            <a:r>
              <a:rPr lang="fr-FR" sz="2000" dirty="0" err="1" smtClean="0"/>
              <a:t>asymmetry</a:t>
            </a:r>
            <a:r>
              <a:rPr lang="fr-FR" sz="2000" dirty="0" smtClean="0"/>
              <a:t> of the </a:t>
            </a:r>
            <a:r>
              <a:rPr lang="fr-FR" sz="2000" dirty="0" err="1" smtClean="0"/>
              <a:t>infall</a:t>
            </a:r>
            <a:r>
              <a:rPr lang="fr-FR" sz="2000" dirty="0" smtClean="0"/>
              <a:t> </a:t>
            </a:r>
            <a:r>
              <a:rPr lang="fr-FR" sz="2000" dirty="0" err="1" smtClean="0"/>
              <a:t>towards</a:t>
            </a:r>
            <a:r>
              <a:rPr lang="fr-FR" sz="2000" dirty="0" smtClean="0"/>
              <a:t> </a:t>
            </a:r>
            <a:r>
              <a:rPr lang="el-GR" sz="2000" dirty="0" smtClean="0">
                <a:sym typeface="Wingdings 3" pitchFamily="18" charset="2"/>
              </a:rPr>
              <a:t>β</a:t>
            </a:r>
            <a:r>
              <a:rPr lang="fr-FR" sz="2000" dirty="0" smtClean="0">
                <a:sym typeface="Wingdings 3" pitchFamily="18" charset="2"/>
              </a:rPr>
              <a:t> Pic </a:t>
            </a:r>
            <a:r>
              <a:rPr lang="fr-FR" sz="2000" dirty="0" err="1" smtClean="0">
                <a:sym typeface="Wingdings 3" pitchFamily="18" charset="2"/>
              </a:rPr>
              <a:t>implies</a:t>
            </a:r>
            <a:r>
              <a:rPr lang="fr-FR" sz="2000" dirty="0" smtClean="0">
                <a:sym typeface="Wingdings 3" pitchFamily="18" charset="2"/>
              </a:rPr>
              <a:t> the </a:t>
            </a:r>
            <a:r>
              <a:rPr lang="fr-FR" sz="2000" dirty="0" err="1" smtClean="0">
                <a:sym typeface="Wingdings 3" pitchFamily="18" charset="2"/>
              </a:rPr>
              <a:t>mean</a:t>
            </a:r>
            <a:r>
              <a:rPr lang="fr-FR" sz="2000" dirty="0" smtClean="0">
                <a:sym typeface="Wingdings 3" pitchFamily="18" charset="2"/>
              </a:rPr>
              <a:t>-motion </a:t>
            </a:r>
            <a:r>
              <a:rPr lang="fr-FR" sz="2000" dirty="0" err="1" smtClean="0">
                <a:sym typeface="Wingdings 3" pitchFamily="18" charset="2"/>
              </a:rPr>
              <a:t>resonance</a:t>
            </a:r>
            <a:r>
              <a:rPr lang="fr-FR" sz="2000" dirty="0" smtClean="0">
                <a:sym typeface="Wingdings 3" pitchFamily="18" charset="2"/>
              </a:rPr>
              <a:t> model. No </a:t>
            </a:r>
            <a:r>
              <a:rPr lang="fr-FR" sz="2000" dirty="0" err="1" smtClean="0">
                <a:sym typeface="Wingdings 3" pitchFamily="18" charset="2"/>
              </a:rPr>
              <a:t>such</a:t>
            </a:r>
            <a:r>
              <a:rPr lang="fr-FR" sz="2000" dirty="0" smtClean="0">
                <a:sym typeface="Wingdings 3" pitchFamily="18" charset="2"/>
              </a:rPr>
              <a:t> </a:t>
            </a:r>
            <a:r>
              <a:rPr lang="fr-FR" sz="2000" dirty="0" err="1" smtClean="0">
                <a:sym typeface="Wingdings 3" pitchFamily="18" charset="2"/>
              </a:rPr>
              <a:t>constraint</a:t>
            </a:r>
            <a:r>
              <a:rPr lang="fr-FR" sz="2000" dirty="0" smtClean="0">
                <a:sym typeface="Wingdings 3" pitchFamily="18" charset="2"/>
              </a:rPr>
              <a:t> in Vega</a:t>
            </a:r>
          </a:p>
          <a:p>
            <a:pPr lvl="1"/>
            <a:r>
              <a:rPr lang="fr-FR" sz="2000" dirty="0" smtClean="0">
                <a:sym typeface="Wingdings 3" pitchFamily="18" charset="2"/>
              </a:rPr>
              <a:t>The </a:t>
            </a:r>
            <a:r>
              <a:rPr lang="el-GR" sz="2000" dirty="0" smtClean="0">
                <a:sym typeface="Wingdings 3" pitchFamily="18" charset="2"/>
              </a:rPr>
              <a:t>β</a:t>
            </a:r>
            <a:r>
              <a:rPr lang="fr-FR" sz="2000" dirty="0" smtClean="0">
                <a:sym typeface="Wingdings 3" pitchFamily="18" charset="2"/>
              </a:rPr>
              <a:t> Pic </a:t>
            </a:r>
            <a:r>
              <a:rPr lang="fr-FR" sz="2000" dirty="0" err="1" smtClean="0">
                <a:sym typeface="Wingdings 3" pitchFamily="18" charset="2"/>
              </a:rPr>
              <a:t>FEBs</a:t>
            </a:r>
            <a:r>
              <a:rPr lang="fr-FR" sz="2000" dirty="0" smtClean="0">
                <a:sym typeface="Wingdings 3" pitchFamily="18" charset="2"/>
              </a:rPr>
              <a:t> </a:t>
            </a:r>
            <a:r>
              <a:rPr lang="fr-FR" sz="2000" dirty="0" err="1" smtClean="0">
                <a:sym typeface="Wingdings 3" pitchFamily="18" charset="2"/>
              </a:rPr>
              <a:t>originate</a:t>
            </a:r>
            <a:r>
              <a:rPr lang="fr-FR" sz="2000" dirty="0" smtClean="0">
                <a:sym typeface="Wingdings 3" pitchFamily="18" charset="2"/>
              </a:rPr>
              <a:t> </a:t>
            </a:r>
            <a:r>
              <a:rPr lang="fr-FR" sz="2000" dirty="0" err="1" smtClean="0">
                <a:sym typeface="Wingdings 3" pitchFamily="18" charset="2"/>
              </a:rPr>
              <a:t>from</a:t>
            </a:r>
            <a:r>
              <a:rPr lang="fr-FR" sz="2000" dirty="0" smtClean="0">
                <a:sym typeface="Wingdings 3" pitchFamily="18" charset="2"/>
              </a:rPr>
              <a:t> </a:t>
            </a:r>
            <a:r>
              <a:rPr lang="fr-FR" sz="2000" dirty="0" smtClean="0">
                <a:solidFill>
                  <a:srgbClr val="FFFF00"/>
                </a:solidFill>
                <a:sym typeface="Wingdings 3" pitchFamily="18" charset="2"/>
              </a:rPr>
              <a:t>a few AU </a:t>
            </a:r>
            <a:r>
              <a:rPr lang="fr-FR" sz="2000" dirty="0" smtClean="0">
                <a:sym typeface="Symbol"/>
              </a:rPr>
              <a:t> Vega</a:t>
            </a:r>
            <a:endParaRPr lang="fr-FR" sz="2000" dirty="0" smtClean="0">
              <a:sym typeface="Wingdings 3" pitchFamily="18" charset="2"/>
            </a:endParaRPr>
          </a:p>
          <a:p>
            <a:pPr lvl="1"/>
            <a:r>
              <a:rPr lang="fr-FR" sz="2000" dirty="0" smtClean="0">
                <a:sym typeface="Wingdings 3" pitchFamily="18" charset="2"/>
              </a:rPr>
              <a:t>The </a:t>
            </a:r>
            <a:r>
              <a:rPr lang="el-GR" sz="2000" dirty="0" smtClean="0">
                <a:sym typeface="Wingdings 3" pitchFamily="18" charset="2"/>
              </a:rPr>
              <a:t>β</a:t>
            </a:r>
            <a:r>
              <a:rPr lang="fr-FR" sz="2000" dirty="0" smtClean="0">
                <a:sym typeface="Wingdings 3" pitchFamily="18" charset="2"/>
              </a:rPr>
              <a:t> Pic </a:t>
            </a:r>
            <a:r>
              <a:rPr lang="fr-FR" sz="2000" dirty="0" err="1" smtClean="0">
                <a:sym typeface="Wingdings 3" pitchFamily="18" charset="2"/>
              </a:rPr>
              <a:t>phenomenon</a:t>
            </a:r>
            <a:r>
              <a:rPr lang="fr-FR" sz="2000" dirty="0" smtClean="0">
                <a:sym typeface="Wingdings 3" pitchFamily="18" charset="2"/>
              </a:rPr>
              <a:t> </a:t>
            </a:r>
            <a:r>
              <a:rPr lang="fr-FR" sz="2000" dirty="0" err="1" smtClean="0">
                <a:sym typeface="Wingdings 3" pitchFamily="18" charset="2"/>
              </a:rPr>
              <a:t>is</a:t>
            </a:r>
            <a:r>
              <a:rPr lang="fr-FR" sz="2000" dirty="0" smtClean="0">
                <a:sym typeface="Wingdings 3" pitchFamily="18" charset="2"/>
              </a:rPr>
              <a:t> </a:t>
            </a:r>
            <a:r>
              <a:rPr lang="fr-FR" sz="2000" dirty="0" smtClean="0">
                <a:solidFill>
                  <a:srgbClr val="FFFF00"/>
                </a:solidFill>
                <a:sym typeface="Wingdings 3" pitchFamily="18" charset="2"/>
              </a:rPr>
              <a:t>short </a:t>
            </a:r>
            <a:r>
              <a:rPr lang="fr-FR" sz="2000" dirty="0" err="1" smtClean="0">
                <a:solidFill>
                  <a:srgbClr val="FFFF00"/>
                </a:solidFill>
                <a:sym typeface="Wingdings 3" pitchFamily="18" charset="2"/>
              </a:rPr>
              <a:t>lived</a:t>
            </a:r>
            <a:r>
              <a:rPr lang="fr-FR" sz="2000" dirty="0" smtClean="0">
                <a:solidFill>
                  <a:srgbClr val="FFFF00"/>
                </a:solidFill>
                <a:sym typeface="Wingdings 3" pitchFamily="18" charset="2"/>
              </a:rPr>
              <a:t> </a:t>
            </a:r>
            <a:r>
              <a:rPr lang="fr-FR" sz="2000" dirty="0" smtClean="0">
                <a:sym typeface="Wingdings 3" pitchFamily="18" charset="2"/>
              </a:rPr>
              <a:t>(</a:t>
            </a:r>
            <a:r>
              <a:rPr lang="fr-FR" sz="2000" dirty="0" err="1" smtClean="0">
                <a:sym typeface="Wingdings 3" pitchFamily="18" charset="2"/>
              </a:rPr>
              <a:t>resonance</a:t>
            </a:r>
            <a:r>
              <a:rPr lang="fr-FR" sz="2000" dirty="0" smtClean="0">
                <a:sym typeface="Wingdings 3" pitchFamily="18" charset="2"/>
              </a:rPr>
              <a:t> clearing</a:t>
            </a:r>
            <a:r>
              <a:rPr lang="fr-FR" sz="2000" dirty="0" smtClean="0">
                <a:solidFill>
                  <a:srgbClr val="FFFF00"/>
                </a:solidFill>
                <a:sym typeface="Wingdings 3" pitchFamily="18" charset="2"/>
              </a:rPr>
              <a:t>). </a:t>
            </a:r>
            <a:r>
              <a:rPr lang="fr-FR" sz="2000" dirty="0" err="1" smtClean="0">
                <a:solidFill>
                  <a:srgbClr val="FFFF00"/>
                </a:solidFill>
                <a:sym typeface="Wingdings 3" pitchFamily="18" charset="2"/>
              </a:rPr>
              <a:t>At</a:t>
            </a:r>
            <a:r>
              <a:rPr lang="fr-FR" sz="2000" dirty="0" smtClean="0">
                <a:solidFill>
                  <a:srgbClr val="FFFF00"/>
                </a:solidFill>
                <a:sym typeface="Wingdings 3" pitchFamily="18" charset="2"/>
              </a:rPr>
              <a:t> the </a:t>
            </a:r>
            <a:r>
              <a:rPr lang="fr-FR" sz="2000" dirty="0" err="1" smtClean="0">
                <a:solidFill>
                  <a:srgbClr val="FFFF00"/>
                </a:solidFill>
                <a:sym typeface="Wingdings 3" pitchFamily="18" charset="2"/>
              </a:rPr>
              <a:t>age</a:t>
            </a:r>
            <a:r>
              <a:rPr lang="fr-FR" sz="2000" dirty="0" smtClean="0">
                <a:solidFill>
                  <a:srgbClr val="FFFF00"/>
                </a:solidFill>
                <a:sym typeface="Wingdings 3" pitchFamily="18" charset="2"/>
              </a:rPr>
              <a:t> of Vega, </a:t>
            </a:r>
            <a:r>
              <a:rPr lang="fr-FR" sz="2000" dirty="0" err="1" smtClean="0">
                <a:solidFill>
                  <a:srgbClr val="FFFF00"/>
                </a:solidFill>
                <a:sym typeface="Wingdings 3" pitchFamily="18" charset="2"/>
              </a:rPr>
              <a:t>it</a:t>
            </a:r>
            <a:r>
              <a:rPr lang="fr-FR" sz="2000" dirty="0" smtClean="0">
                <a:solidFill>
                  <a:srgbClr val="FFFF00"/>
                </a:solidFill>
                <a:sym typeface="Wingdings 3" pitchFamily="18" charset="2"/>
              </a:rPr>
              <a:t> </a:t>
            </a:r>
            <a:r>
              <a:rPr lang="fr-FR" sz="2000" dirty="0" err="1" smtClean="0">
                <a:solidFill>
                  <a:srgbClr val="FFFF00"/>
                </a:solidFill>
                <a:sym typeface="Wingdings 3" pitchFamily="18" charset="2"/>
              </a:rPr>
              <a:t>is</a:t>
            </a:r>
            <a:r>
              <a:rPr lang="fr-FR" sz="2000" dirty="0" smtClean="0">
                <a:solidFill>
                  <a:srgbClr val="FFFF00"/>
                </a:solidFill>
                <a:sym typeface="Wingdings 3" pitchFamily="18" charset="2"/>
              </a:rPr>
              <a:t> </a:t>
            </a:r>
            <a:r>
              <a:rPr lang="fr-FR" sz="2000" dirty="0" err="1" smtClean="0">
                <a:solidFill>
                  <a:srgbClr val="FFFF00"/>
                </a:solidFill>
                <a:sym typeface="Wingdings 3" pitchFamily="18" charset="2"/>
              </a:rPr>
              <a:t>probably</a:t>
            </a:r>
            <a:r>
              <a:rPr lang="fr-FR" sz="2000" dirty="0" smtClean="0">
                <a:solidFill>
                  <a:srgbClr val="FFFF00"/>
                </a:solidFill>
                <a:sym typeface="Wingdings 3" pitchFamily="18" charset="2"/>
              </a:rPr>
              <a:t> </a:t>
            </a:r>
            <a:r>
              <a:rPr lang="fr-FR" sz="2000" dirty="0" err="1" smtClean="0">
                <a:solidFill>
                  <a:srgbClr val="FFFF00"/>
                </a:solidFill>
                <a:sym typeface="Wingdings 3" pitchFamily="18" charset="2"/>
              </a:rPr>
              <a:t>ended</a:t>
            </a:r>
            <a:r>
              <a:rPr lang="fr-FR" sz="2000" dirty="0" smtClean="0">
                <a:solidFill>
                  <a:srgbClr val="FFFF00"/>
                </a:solidFill>
                <a:sym typeface="Wingdings 3" pitchFamily="18" charset="2"/>
              </a:rPr>
              <a:t>.</a:t>
            </a:r>
          </a:p>
          <a:p>
            <a:pPr lvl="1"/>
            <a:r>
              <a:rPr lang="fr-FR" sz="2000" dirty="0" smtClean="0">
                <a:sym typeface="Wingdings 3" pitchFamily="18" charset="2"/>
              </a:rPr>
              <a:t>In Vega, the </a:t>
            </a:r>
            <a:r>
              <a:rPr lang="fr-FR" sz="2000" dirty="0" err="1" smtClean="0">
                <a:sym typeface="Wingdings 3" pitchFamily="18" charset="2"/>
              </a:rPr>
              <a:t>same</a:t>
            </a:r>
            <a:r>
              <a:rPr lang="fr-FR" sz="2000" dirty="0" smtClean="0">
                <a:sym typeface="Wingdings 3" pitchFamily="18" charset="2"/>
              </a:rPr>
              <a:t> </a:t>
            </a:r>
            <a:r>
              <a:rPr lang="fr-FR" sz="2000" dirty="0" err="1" smtClean="0">
                <a:sym typeface="Wingdings 3" pitchFamily="18" charset="2"/>
              </a:rPr>
              <a:t>FEBs</a:t>
            </a:r>
            <a:r>
              <a:rPr lang="fr-FR" sz="2000" dirty="0" smtClean="0">
                <a:sym typeface="Wingdings 3" pitchFamily="18" charset="2"/>
              </a:rPr>
              <a:t> </a:t>
            </a:r>
            <a:r>
              <a:rPr lang="fr-FR" sz="2000" dirty="0" err="1" smtClean="0">
                <a:sym typeface="Wingdings 3" pitchFamily="18" charset="2"/>
              </a:rPr>
              <a:t>would</a:t>
            </a:r>
            <a:r>
              <a:rPr lang="fr-FR" sz="2000" dirty="0" smtClean="0">
                <a:sym typeface="Wingdings 3" pitchFamily="18" charset="2"/>
              </a:rPr>
              <a:t> not </a:t>
            </a:r>
            <a:r>
              <a:rPr lang="fr-FR" sz="2000" dirty="0" err="1" smtClean="0">
                <a:sym typeface="Wingdings 3" pitchFamily="18" charset="2"/>
              </a:rPr>
              <a:t>be</a:t>
            </a:r>
            <a:r>
              <a:rPr lang="fr-FR" sz="2000" dirty="0" smtClean="0">
                <a:sym typeface="Wingdings 3" pitchFamily="18" charset="2"/>
              </a:rPr>
              <a:t> </a:t>
            </a:r>
            <a:r>
              <a:rPr lang="fr-FR" sz="2000" dirty="0" err="1" smtClean="0">
                <a:sym typeface="Wingdings 3" pitchFamily="18" charset="2"/>
              </a:rPr>
              <a:t>detected</a:t>
            </a:r>
            <a:r>
              <a:rPr lang="fr-FR" sz="2000" dirty="0" smtClean="0">
                <a:sym typeface="Wingdings 3" pitchFamily="18" charset="2"/>
              </a:rPr>
              <a:t> (pole-on)</a:t>
            </a:r>
            <a:endParaRPr lang="fr-FR" sz="2000" dirty="0" smtClean="0"/>
          </a:p>
          <a:p>
            <a:r>
              <a:rPr lang="fr-FR" sz="2400" dirty="0" smtClean="0">
                <a:solidFill>
                  <a:srgbClr val="99FF33"/>
                </a:solidFill>
              </a:rPr>
              <a:t>BUT :</a:t>
            </a:r>
          </a:p>
          <a:p>
            <a:pPr lvl="1"/>
            <a:r>
              <a:rPr lang="fr-FR" sz="2000" dirty="0" err="1" smtClean="0"/>
              <a:t>Both</a:t>
            </a:r>
            <a:r>
              <a:rPr lang="fr-FR" sz="2000" dirty="0" smtClean="0"/>
              <a:t> </a:t>
            </a:r>
            <a:r>
              <a:rPr lang="fr-FR" sz="2000" dirty="0" err="1" smtClean="0"/>
              <a:t>phenomena</a:t>
            </a:r>
            <a:r>
              <a:rPr lang="fr-FR" sz="2000" dirty="0" smtClean="0"/>
              <a:t> </a:t>
            </a:r>
            <a:r>
              <a:rPr lang="fr-FR" sz="2000" dirty="0" err="1" smtClean="0"/>
              <a:t>deliver</a:t>
            </a:r>
            <a:r>
              <a:rPr lang="fr-FR" sz="2000" dirty="0" smtClean="0"/>
              <a:t>  </a:t>
            </a:r>
            <a:r>
              <a:rPr lang="fr-FR" sz="2000" dirty="0" err="1" smtClean="0"/>
              <a:t>solids</a:t>
            </a:r>
            <a:r>
              <a:rPr lang="fr-FR" sz="2000" dirty="0" smtClean="0"/>
              <a:t> </a:t>
            </a:r>
            <a:r>
              <a:rPr lang="fr-FR" sz="2000" dirty="0" err="1" smtClean="0"/>
              <a:t>into</a:t>
            </a:r>
            <a:r>
              <a:rPr lang="fr-FR" sz="2000" dirty="0" smtClean="0"/>
              <a:t> the </a:t>
            </a:r>
            <a:r>
              <a:rPr lang="fr-FR" sz="2000" dirty="0" err="1" smtClean="0"/>
              <a:t>dust</a:t>
            </a:r>
            <a:r>
              <a:rPr lang="fr-FR" sz="2000" dirty="0" smtClean="0"/>
              <a:t> sublimation zone </a:t>
            </a:r>
          </a:p>
          <a:p>
            <a:pPr lvl="1"/>
            <a:r>
              <a:rPr lang="fr-FR" sz="2000" dirty="0" err="1" smtClean="0">
                <a:solidFill>
                  <a:srgbClr val="FFFF00"/>
                </a:solidFill>
                <a:sym typeface="Wingdings 3" pitchFamily="18" charset="2"/>
              </a:rPr>
              <a:t>Planets</a:t>
            </a:r>
            <a:r>
              <a:rPr lang="fr-FR" sz="2000" dirty="0" smtClean="0">
                <a:solidFill>
                  <a:srgbClr val="FFFF00"/>
                </a:solidFill>
                <a:sym typeface="Wingdings 3" pitchFamily="18" charset="2"/>
              </a:rPr>
              <a:t> are a </a:t>
            </a:r>
            <a:r>
              <a:rPr lang="fr-FR" sz="2000" dirty="0" err="1" smtClean="0">
                <a:solidFill>
                  <a:srgbClr val="FFFF00"/>
                </a:solidFill>
                <a:sym typeface="Wingdings 3" pitchFamily="18" charset="2"/>
              </a:rPr>
              <a:t>common</a:t>
            </a:r>
            <a:r>
              <a:rPr lang="fr-FR" sz="2000" dirty="0" smtClean="0">
                <a:solidFill>
                  <a:srgbClr val="FFFF00"/>
                </a:solidFill>
                <a:sym typeface="Wingdings 3" pitchFamily="18" charset="2"/>
              </a:rPr>
              <a:t> </a:t>
            </a:r>
            <a:r>
              <a:rPr lang="fr-FR" sz="2000" dirty="0" err="1" smtClean="0">
                <a:solidFill>
                  <a:srgbClr val="FFFF00"/>
                </a:solidFill>
                <a:sym typeface="Wingdings 3" pitchFamily="18" charset="2"/>
              </a:rPr>
              <a:t>engine</a:t>
            </a:r>
            <a:r>
              <a:rPr lang="fr-FR" sz="2000" dirty="0" smtClean="0">
                <a:sym typeface="Wingdings 3" pitchFamily="18" charset="2"/>
              </a:rPr>
              <a:t>, and in </a:t>
            </a:r>
            <a:r>
              <a:rPr lang="fr-FR" sz="2000" dirty="0" err="1" smtClean="0">
                <a:sym typeface="Wingdings 3" pitchFamily="18" charset="2"/>
              </a:rPr>
              <a:t>both</a:t>
            </a:r>
            <a:r>
              <a:rPr lang="fr-FR" sz="2000" dirty="0" smtClean="0">
                <a:sym typeface="Wingdings 3" pitchFamily="18" charset="2"/>
              </a:rPr>
              <a:t> cases, </a:t>
            </a:r>
            <a:r>
              <a:rPr lang="fr-FR" sz="2000" dirty="0" err="1" smtClean="0">
                <a:sym typeface="Wingdings 3" pitchFamily="18" charset="2"/>
              </a:rPr>
              <a:t>mean</a:t>
            </a:r>
            <a:r>
              <a:rPr lang="fr-FR" sz="2000" dirty="0" smtClean="0">
                <a:sym typeface="Wingdings 3" pitchFamily="18" charset="2"/>
              </a:rPr>
              <a:t>-motion </a:t>
            </a:r>
            <a:r>
              <a:rPr lang="fr-FR" sz="2000" dirty="0" err="1" smtClean="0">
                <a:sym typeface="Wingdings 3" pitchFamily="18" charset="2"/>
              </a:rPr>
              <a:t>resonances</a:t>
            </a:r>
            <a:r>
              <a:rPr lang="fr-FR" sz="2000" dirty="0" smtClean="0">
                <a:sym typeface="Wingdings 3" pitchFamily="18" charset="2"/>
              </a:rPr>
              <a:t> are </a:t>
            </a:r>
            <a:r>
              <a:rPr lang="fr-FR" sz="2000" dirty="0" err="1" smtClean="0">
                <a:sym typeface="Wingdings 3" pitchFamily="18" charset="2"/>
              </a:rPr>
              <a:t>implied</a:t>
            </a:r>
            <a:r>
              <a:rPr lang="fr-FR" sz="2000" dirty="0" smtClean="0">
                <a:sym typeface="Wingdings 3" pitchFamily="18" charset="2"/>
              </a:rPr>
              <a:t> (</a:t>
            </a:r>
            <a:r>
              <a:rPr lang="fr-FR" sz="2000" dirty="0" err="1" smtClean="0">
                <a:sym typeface="Wingdings 3" pitchFamily="18" charset="2"/>
              </a:rPr>
              <a:t>indirectly</a:t>
            </a:r>
            <a:r>
              <a:rPr lang="fr-FR" sz="2000" dirty="0" smtClean="0">
                <a:sym typeface="Wingdings 3" pitchFamily="18" charset="2"/>
              </a:rPr>
              <a:t> in Vega) </a:t>
            </a:r>
          </a:p>
          <a:p>
            <a:pPr lvl="1"/>
            <a:r>
              <a:rPr lang="fr-FR" sz="2000" dirty="0" err="1" smtClean="0">
                <a:sym typeface="Wingdings 3" pitchFamily="18" charset="2"/>
              </a:rPr>
              <a:t>Material</a:t>
            </a:r>
            <a:r>
              <a:rPr lang="fr-FR" sz="2000" dirty="0" smtClean="0">
                <a:sym typeface="Wingdings 3" pitchFamily="18" charset="2"/>
              </a:rPr>
              <a:t> </a:t>
            </a:r>
            <a:r>
              <a:rPr lang="fr-FR" sz="2000" dirty="0" err="1" smtClean="0">
                <a:sym typeface="Wingdings 3" pitchFamily="18" charset="2"/>
              </a:rPr>
              <a:t>coming</a:t>
            </a:r>
            <a:r>
              <a:rPr lang="fr-FR" sz="2000" dirty="0" smtClean="0">
                <a:sym typeface="Wingdings 3" pitchFamily="18" charset="2"/>
              </a:rPr>
              <a:t> </a:t>
            </a:r>
            <a:r>
              <a:rPr lang="fr-FR" sz="2000" dirty="0" err="1" smtClean="0">
                <a:sym typeface="Wingdings 3" pitchFamily="18" charset="2"/>
              </a:rPr>
              <a:t>from</a:t>
            </a:r>
            <a:r>
              <a:rPr lang="fr-FR" sz="2000" dirty="0" smtClean="0">
                <a:sym typeface="Wingdings 3" pitchFamily="18" charset="2"/>
              </a:rPr>
              <a:t> </a:t>
            </a:r>
            <a:r>
              <a:rPr lang="fr-FR" sz="2000" dirty="0" err="1" smtClean="0">
                <a:sym typeface="Wingdings 3" pitchFamily="18" charset="2"/>
              </a:rPr>
              <a:t>outside</a:t>
            </a:r>
            <a:r>
              <a:rPr lang="fr-FR" sz="2000" dirty="0" smtClean="0">
                <a:sym typeface="Wingdings 3" pitchFamily="18" charset="2"/>
              </a:rPr>
              <a:t> </a:t>
            </a:r>
            <a:r>
              <a:rPr lang="fr-FR" sz="2000" dirty="0" err="1" smtClean="0">
                <a:sym typeface="Wingdings 3" pitchFamily="18" charset="2"/>
              </a:rPr>
              <a:t>could</a:t>
            </a:r>
            <a:r>
              <a:rPr lang="fr-FR" sz="2000" dirty="0" smtClean="0">
                <a:sym typeface="Wingdings 3" pitchFamily="18" charset="2"/>
              </a:rPr>
              <a:t> help </a:t>
            </a:r>
            <a:r>
              <a:rPr lang="fr-FR" sz="2000" dirty="0" err="1" smtClean="0">
                <a:sym typeface="Wingdings 3" pitchFamily="18" charset="2"/>
              </a:rPr>
              <a:t>refilling</a:t>
            </a:r>
            <a:r>
              <a:rPr lang="fr-FR" sz="2000" dirty="0" smtClean="0">
                <a:sym typeface="Wingdings 3" pitchFamily="18" charset="2"/>
              </a:rPr>
              <a:t> the </a:t>
            </a:r>
            <a:r>
              <a:rPr lang="el-GR" sz="2000" dirty="0" smtClean="0">
                <a:sym typeface="Wingdings 3" pitchFamily="18" charset="2"/>
              </a:rPr>
              <a:t>β</a:t>
            </a:r>
            <a:r>
              <a:rPr lang="fr-FR" sz="2000" dirty="0" smtClean="0">
                <a:sym typeface="Wingdings 3" pitchFamily="18" charset="2"/>
              </a:rPr>
              <a:t> Pic </a:t>
            </a:r>
            <a:r>
              <a:rPr lang="fr-FR" sz="2000" dirty="0" err="1" smtClean="0">
                <a:sym typeface="Wingdings 3" pitchFamily="18" charset="2"/>
              </a:rPr>
              <a:t>resonances</a:t>
            </a:r>
            <a:r>
              <a:rPr lang="fr-FR" sz="2000" dirty="0" smtClean="0">
                <a:sym typeface="Wingdings 3" pitchFamily="18" charset="2"/>
              </a:rPr>
              <a:t> </a:t>
            </a:r>
            <a:r>
              <a:rPr lang="fr-FR" sz="2000" dirty="0" smtClean="0">
                <a:sym typeface="Symbol"/>
              </a:rPr>
              <a:t> </a:t>
            </a:r>
            <a:r>
              <a:rPr lang="fr-FR" sz="2000" dirty="0" err="1" smtClean="0">
                <a:sym typeface="Symbol"/>
              </a:rPr>
              <a:t>link</a:t>
            </a:r>
            <a:r>
              <a:rPr lang="fr-FR" sz="2000" dirty="0" smtClean="0">
                <a:sym typeface="Symbol"/>
              </a:rPr>
              <a:t> </a:t>
            </a:r>
            <a:r>
              <a:rPr lang="fr-FR" sz="2000" dirty="0" err="1" smtClean="0">
                <a:sym typeface="Symbol"/>
              </a:rPr>
              <a:t>between</a:t>
            </a:r>
            <a:r>
              <a:rPr lang="fr-FR" sz="2000" dirty="0" smtClean="0">
                <a:sym typeface="Symbol"/>
              </a:rPr>
              <a:t> the </a:t>
            </a:r>
            <a:r>
              <a:rPr lang="fr-FR" sz="2000" dirty="0" err="1" smtClean="0">
                <a:sym typeface="Symbol"/>
              </a:rPr>
              <a:t>two</a:t>
            </a:r>
            <a:r>
              <a:rPr lang="fr-FR" sz="2000" dirty="0" smtClean="0">
                <a:sym typeface="Symbol"/>
              </a:rPr>
              <a:t> </a:t>
            </a:r>
            <a:r>
              <a:rPr lang="fr-FR" sz="2000" dirty="0" err="1" smtClean="0">
                <a:sym typeface="Symbol"/>
              </a:rPr>
              <a:t>models</a:t>
            </a:r>
            <a:r>
              <a:rPr lang="fr-FR" sz="2000" dirty="0" smtClean="0">
                <a:sym typeface="Symbol"/>
              </a:rPr>
              <a:t> (the </a:t>
            </a:r>
            <a:r>
              <a:rPr lang="el-GR" sz="2000" dirty="0" smtClean="0">
                <a:sym typeface="Wingdings 3" pitchFamily="18" charset="2"/>
              </a:rPr>
              <a:t>β</a:t>
            </a:r>
            <a:r>
              <a:rPr lang="fr-FR" sz="2000" dirty="0" smtClean="0">
                <a:sym typeface="Wingdings 3" pitchFamily="18" charset="2"/>
              </a:rPr>
              <a:t> Pic </a:t>
            </a:r>
            <a:r>
              <a:rPr lang="fr-FR" sz="2000" dirty="0" err="1" smtClean="0">
                <a:sym typeface="Wingdings 3" pitchFamily="18" charset="2"/>
              </a:rPr>
              <a:t>FEBs</a:t>
            </a:r>
            <a:r>
              <a:rPr lang="fr-FR" sz="2000" dirty="0" smtClean="0">
                <a:sym typeface="Wingdings 3" pitchFamily="18" charset="2"/>
              </a:rPr>
              <a:t> are </a:t>
            </a:r>
            <a:r>
              <a:rPr lang="fr-FR" sz="2000" dirty="0" err="1" smtClean="0">
                <a:sym typeface="Wingdings 3" pitchFamily="18" charset="2"/>
              </a:rPr>
              <a:t>icy</a:t>
            </a:r>
            <a:r>
              <a:rPr lang="fr-FR" sz="2000" dirty="0" smtClean="0">
                <a:sym typeface="Wingdings 3" pitchFamily="18" charset="2"/>
              </a:rPr>
              <a:t> (</a:t>
            </a:r>
            <a:r>
              <a:rPr lang="fr-FR" sz="2000" dirty="0" err="1" smtClean="0">
                <a:sym typeface="Wingdings 3" pitchFamily="18" charset="2"/>
              </a:rPr>
              <a:t>Karmann</a:t>
            </a:r>
            <a:r>
              <a:rPr lang="fr-FR" sz="2000" dirty="0" smtClean="0">
                <a:sym typeface="Wingdings 3" pitchFamily="18" charset="2"/>
              </a:rPr>
              <a:t> et al. 2001</a:t>
            </a:r>
            <a:r>
              <a:rPr lang="fr-FR" sz="2000" smtClean="0">
                <a:sym typeface="Wingdings 3" pitchFamily="18" charset="2"/>
              </a:rPr>
              <a:t>) </a:t>
            </a:r>
            <a:r>
              <a:rPr lang="fr-FR" sz="2000" smtClean="0">
                <a:sym typeface="Wingdings 3" pitchFamily="18" charset="2"/>
              </a:rPr>
              <a:t>)</a:t>
            </a:r>
            <a:endParaRPr lang="fr-FR" sz="2400" dirty="0" smtClean="0">
              <a:sym typeface="Wingdings 3" pitchFamily="18" charset="2"/>
            </a:endParaRPr>
          </a:p>
        </p:txBody>
      </p:sp>
      <p:sp>
        <p:nvSpPr>
          <p:cNvPr id="36868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fr-FR" smtClean="0"/>
              <a:t>February 10-11, 2011</a:t>
            </a:r>
          </a:p>
        </p:txBody>
      </p:sp>
      <p:sp>
        <p:nvSpPr>
          <p:cNvPr id="36869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fr-FR" smtClean="0"/>
              <a:t>ANR EXOZODI Kick-Off meeting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byrinthe">
  <a:themeElements>
    <a:clrScheme name="Labyrinth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Labyrinth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fr-F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fr-F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abyrinth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byrinth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byrinth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byrinth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byrinth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byrinth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Designs\Labyrinthe.pot</Template>
  <TotalTime>2232</TotalTime>
  <Words>1386</Words>
  <Application>Microsoft Office PowerPoint</Application>
  <PresentationFormat>Affichage à l'écran (4:3)</PresentationFormat>
  <Paragraphs>175</Paragraphs>
  <Slides>23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5" baseType="lpstr">
      <vt:lpstr>Labyrinthe</vt:lpstr>
      <vt:lpstr>Equation</vt:lpstr>
      <vt:lpstr>Transient dynamical events. The FEB hypothesis  Pictoris and Vega</vt:lpstr>
      <vt:lpstr>Transient dynamical events. The FEB hypothesis  Pictoris and Vega</vt:lpstr>
      <vt:lpstr>I – Falling Evaporationg Bodies (FEBs) in the b Pictoris disk</vt:lpstr>
      <vt:lpstr>The b Pictoris disk</vt:lpstr>
      <vt:lpstr>Characteristics of the disk </vt:lpstr>
      <vt:lpstr>Gas in the β Pictoris disk</vt:lpstr>
      <vt:lpstr>Characteristics of the transient events</vt:lpstr>
      <vt:lpstr>The FEBs  (Falling Evaporating Bodies ) scenario (Beust et al. 1990, 1995, 1998…)</vt:lpstr>
      <vt:lpstr>Simulating the FEBs scenario</vt:lpstr>
      <vt:lpstr>FEB dynamics : How do you generate star-grazers ?</vt:lpstr>
      <vt:lpstr>The mean-motion resonance model (Beust &amp; Morbidelli 1996, 2000, Thébault et al 2001, 2003)</vt:lpstr>
      <vt:lpstr>Duration of the phenomenon</vt:lpstr>
      <vt:lpstr>FEBs and  Pictoris b …? </vt:lpstr>
      <vt:lpstr>FEBs and  Pictoris b …? </vt:lpstr>
      <vt:lpstr>FEBs and out of midplane motion (I)  (Beust &amp; Valiron 2007)</vt:lpstr>
      <vt:lpstr>FEBs and out of midplane motion (II)</vt:lpstr>
      <vt:lpstr>II – Vega</vt:lpstr>
      <vt:lpstr>Vega’s exozodi : origin of the dust?</vt:lpstr>
      <vt:lpstr>Vega’s exozodi : origin of the dust?</vt:lpstr>
      <vt:lpstr>Vega: planet migration</vt:lpstr>
      <vt:lpstr>Vega: the comet factory</vt:lpstr>
      <vt:lpstr>Vega: the comet factory</vt:lpstr>
      <vt:lpstr>Conclusions :  β Pic and Vega : Same FEBs ? </vt:lpstr>
    </vt:vector>
  </TitlesOfParts>
  <Company>laog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Hervé Beust</dc:title>
  <dc:creator>beust</dc:creator>
  <cp:lastModifiedBy>herve</cp:lastModifiedBy>
  <cp:revision>126</cp:revision>
  <dcterms:created xsi:type="dcterms:W3CDTF">2004-06-21T10:09:15Z</dcterms:created>
  <dcterms:modified xsi:type="dcterms:W3CDTF">2011-02-10T20:56:49Z</dcterms:modified>
</cp:coreProperties>
</file>