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405" r:id="rId3"/>
    <p:sldId id="474" r:id="rId4"/>
    <p:sldId id="475" r:id="rId5"/>
    <p:sldId id="487" r:id="rId6"/>
    <p:sldId id="478" r:id="rId7"/>
    <p:sldId id="479" r:id="rId8"/>
    <p:sldId id="481" r:id="rId9"/>
    <p:sldId id="492" r:id="rId10"/>
    <p:sldId id="482" r:id="rId11"/>
    <p:sldId id="483" r:id="rId12"/>
    <p:sldId id="488" r:id="rId13"/>
    <p:sldId id="490" r:id="rId14"/>
    <p:sldId id="489" r:id="rId15"/>
    <p:sldId id="477" r:id="rId16"/>
    <p:sldId id="491" r:id="rId17"/>
    <p:sldId id="476" r:id="rId18"/>
    <p:sldId id="484" r:id="rId19"/>
    <p:sldId id="446" r:id="rId20"/>
    <p:sldId id="485" r:id="rId21"/>
    <p:sldId id="486" r:id="rId22"/>
    <p:sldId id="468" r:id="rId23"/>
    <p:sldId id="290" r:id="rId2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FC39"/>
    <a:srgbClr val="FA76E7"/>
    <a:srgbClr val="FF9900"/>
    <a:srgbClr val="F8F8F8"/>
    <a:srgbClr val="FFFF99"/>
    <a:srgbClr val="FFCC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84407" autoAdjust="0"/>
  </p:normalViewPr>
  <p:slideViewPr>
    <p:cSldViewPr>
      <p:cViewPr varScale="1">
        <p:scale>
          <a:sx n="77" d="100"/>
          <a:sy n="77" d="100"/>
        </p:scale>
        <p:origin x="-175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0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EE524-F6DB-425C-9FEF-84D53DF91FDB}" type="datetimeFigureOut">
              <a:rPr lang="fr-FR" smtClean="0"/>
              <a:pPr/>
              <a:t>10/02/2011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8EAA86-BF29-49D8-81C6-78BA7B155F8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354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IOTA/IONIC</a:t>
            </a:r>
            <a:r>
              <a:rPr lang="de-DE" baseline="0" dirty="0" smtClean="0"/>
              <a:t> similar to PIONIER + same camera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EAA86-BF29-49D8-81C6-78BA7B155F85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77406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EAA86-BF29-49D8-81C6-78BA7B155F85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000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EAA86-BF29-49D8-81C6-78BA7B155F85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16742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Offset event at the beginning of the scan!!!!!!</a:t>
            </a:r>
          </a:p>
          <a:p>
            <a:r>
              <a:rPr lang="de-DE" dirty="0" smtClean="0"/>
              <a:t>Problem at the reset? Negative value? </a:t>
            </a:r>
          </a:p>
          <a:p>
            <a:endParaRPr lang="de-DE" dirty="0" smtClean="0"/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have observed that when a single pixel in the row containing the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interferometric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signals is strongly illuminated (but not saturated), the dark level on neighboring pixels are corrupted: the photometric signal becomes negative, clearly an effect due to an analog transient and not a true light or charge leakage effect.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EAA86-BF29-49D8-81C6-78BA7B155F85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25193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Offset event at the beginning of the scan!!!!!!</a:t>
            </a:r>
          </a:p>
          <a:p>
            <a:r>
              <a:rPr lang="de-DE" dirty="0" smtClean="0"/>
              <a:t>Problem at the reset? Negative value? </a:t>
            </a:r>
          </a:p>
          <a:p>
            <a:endParaRPr lang="de-DE" dirty="0" smtClean="0"/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have observed that when a single pixel in the row containing the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interferometric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signals is strongly illuminated (but not saturated), the dark level on neighboring pixels are corrupted: the photometric signal becomes negative, clearly an effect due to an analog transient and not a true light or charge leakage effect.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EAA86-BF29-49D8-81C6-78BA7B155F85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2519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>
                <a:solidFill>
                  <a:schemeClr val="bg1"/>
                </a:solidFill>
                <a:cs typeface="Arial" charset="0"/>
              </a:rPr>
              <a:t>Origin unknown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EAA86-BF29-49D8-81C6-78BA7B155F85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5023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>
                <a:solidFill>
                  <a:schemeClr val="bg1"/>
                </a:solidFill>
                <a:cs typeface="Arial" charset="0"/>
              </a:rPr>
              <a:t>Origin unknown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EAA86-BF29-49D8-81C6-78BA7B155F85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502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3C0C82-3DE1-4594-966D-F7775CDABB51}" type="datetimeFigureOut">
              <a:rPr lang="fr-FR" smtClean="0"/>
              <a:pPr/>
              <a:t>10/02/2011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A10EFC-8011-4075-B4A7-1717C93E48A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3C0C82-3DE1-4594-966D-F7775CDABB51}" type="datetimeFigureOut">
              <a:rPr lang="fr-FR" smtClean="0"/>
              <a:pPr/>
              <a:t>10/02/2011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A10EFC-8011-4075-B4A7-1717C93E48A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3C0C82-3DE1-4594-966D-F7775CDABB51}" type="datetimeFigureOut">
              <a:rPr lang="fr-FR" smtClean="0"/>
              <a:pPr/>
              <a:t>10/02/2011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A10EFC-8011-4075-B4A7-1717C93E48A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3C0C82-3DE1-4594-966D-F7775CDABB51}" type="datetimeFigureOut">
              <a:rPr lang="fr-FR" smtClean="0"/>
              <a:pPr/>
              <a:t>10/02/2011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A10EFC-8011-4075-B4A7-1717C93E48A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3C0C82-3DE1-4594-966D-F7775CDABB51}" type="datetimeFigureOut">
              <a:rPr lang="fr-FR" smtClean="0"/>
              <a:pPr/>
              <a:t>10/02/2011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A10EFC-8011-4075-B4A7-1717C93E48A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3C0C82-3DE1-4594-966D-F7775CDABB51}" type="datetimeFigureOut">
              <a:rPr lang="fr-FR" smtClean="0"/>
              <a:pPr/>
              <a:t>10/02/2011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A10EFC-8011-4075-B4A7-1717C93E48A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3C0C82-3DE1-4594-966D-F7775CDABB51}" type="datetimeFigureOut">
              <a:rPr lang="fr-FR" smtClean="0"/>
              <a:pPr/>
              <a:t>10/02/2011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A10EFC-8011-4075-B4A7-1717C93E48A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3C0C82-3DE1-4594-966D-F7775CDABB51}" type="datetimeFigureOut">
              <a:rPr lang="fr-FR" smtClean="0"/>
              <a:pPr/>
              <a:t>10/02/2011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A10EFC-8011-4075-B4A7-1717C93E48A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3C0C82-3DE1-4594-966D-F7775CDABB51}" type="datetimeFigureOut">
              <a:rPr lang="fr-FR" smtClean="0"/>
              <a:pPr/>
              <a:t>10/02/2011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A10EFC-8011-4075-B4A7-1717C93E48A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3C0C82-3DE1-4594-966D-F7775CDABB51}" type="datetimeFigureOut">
              <a:rPr lang="fr-FR" smtClean="0"/>
              <a:pPr/>
              <a:t>10/02/2011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A10EFC-8011-4075-B4A7-1717C93E48A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3C0C82-3DE1-4594-966D-F7775CDABB51}" type="datetimeFigureOut">
              <a:rPr lang="fr-FR" smtClean="0"/>
              <a:pPr/>
              <a:t>10/02/2011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A10EFC-8011-4075-B4A7-1717C93E48A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/>
          <a:lstStyle/>
          <a:p>
            <a:fld id="{476936FD-5547-974F-8238-343DFBED5CAA}" type="datetimeFigureOut">
              <a:rPr lang="fr-FR" smtClean="0"/>
              <a:pPr/>
              <a:t>10/02/2011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/>
          <a:lstStyle/>
          <a:p>
            <a:fld id="{87EEE9B6-B88E-634E-AB46-6622ACAB7333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Photos\Chile 2007\DSC00570.JPG"/>
          <p:cNvPicPr>
            <a:picLocks noChangeAspect="1" noChangeArrowheads="1"/>
          </p:cNvPicPr>
          <p:nvPr/>
        </p:nvPicPr>
        <p:blipFill>
          <a:blip r:embed="rId14" cstate="print">
            <a:lum bright="-48000" contrast="-60000"/>
          </a:blip>
          <a:srcRect/>
          <a:stretch>
            <a:fillRect/>
          </a:stretch>
        </p:blipFill>
        <p:spPr bwMode="auto">
          <a:xfrm>
            <a:off x="0" y="-17463"/>
            <a:ext cx="9167813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71472" y="2248437"/>
            <a:ext cx="8072494" cy="1384995"/>
          </a:xfrm>
          <a:prstGeom prst="rect">
            <a:avLst/>
          </a:prstGeom>
          <a:noFill/>
          <a:ln w="0" cmpd="sng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IOTA/IONIC observations of </a:t>
            </a:r>
            <a:r>
              <a:rPr lang="en-US" sz="4400" b="1" dirty="0" smtClean="0">
                <a:solidFill>
                  <a:schemeClr val="bg1"/>
                </a:solidFill>
              </a:rPr>
              <a:t>Vega </a:t>
            </a:r>
            <a:r>
              <a:rPr lang="en-US" sz="4000" dirty="0">
                <a:solidFill>
                  <a:schemeClr val="bg1"/>
                </a:solidFill>
              </a:rPr>
              <a:t>results and lessons learned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71802" y="4143380"/>
            <a:ext cx="285752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GB" sz="2800" dirty="0" smtClean="0">
                <a:solidFill>
                  <a:schemeClr val="bg1"/>
                </a:solidFill>
              </a:rPr>
              <a:t>Denis </a:t>
            </a:r>
            <a:r>
              <a:rPr lang="en-GB" sz="2800" dirty="0" err="1" smtClean="0">
                <a:solidFill>
                  <a:schemeClr val="bg1"/>
                </a:solidFill>
              </a:rPr>
              <a:t>Defrère</a:t>
            </a:r>
            <a:endParaRPr lang="en-GB" sz="2800" dirty="0" smtClean="0">
              <a:solidFill>
                <a:schemeClr val="bg1"/>
              </a:solidFill>
            </a:endParaRPr>
          </a:p>
          <a:p>
            <a:pPr algn="ctr"/>
            <a:r>
              <a:rPr lang="en-GB" sz="2000" dirty="0" smtClean="0">
                <a:solidFill>
                  <a:schemeClr val="bg1"/>
                </a:solidFill>
              </a:rPr>
              <a:t>10-02-2011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24128" y="6357958"/>
            <a:ext cx="32769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000" dirty="0" smtClean="0">
                <a:solidFill>
                  <a:schemeClr val="bg1"/>
                </a:solidFill>
              </a:rPr>
              <a:t>ANR kick-off meeting, IPAG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95260"/>
            <a:ext cx="9144000" cy="990600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Context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28596" y="1247796"/>
            <a:ext cx="8715404" cy="5181600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Vega </a:t>
            </a:r>
            <a:r>
              <a:rPr kumimoji="0" lang="en-GB" sz="28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observed in June 2006 with IOTA/IONIC:</a:t>
            </a:r>
          </a:p>
          <a:p>
            <a:pPr marL="800100" lvl="1" indent="-342900">
              <a:spcBef>
                <a:spcPct val="20000"/>
              </a:spcBef>
              <a:buFont typeface="Calibri" pitchFamily="34" charset="0"/>
              <a:buChar char="—"/>
            </a:pPr>
            <a:r>
              <a:rPr kumimoji="0" lang="fr-BE" sz="200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Arial" charset="0"/>
              </a:rPr>
              <a:t>4 </a:t>
            </a:r>
            <a:r>
              <a:rPr kumimoji="0" lang="fr-BE" sz="200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Arial" charset="0"/>
              </a:rPr>
              <a:t>nights</a:t>
            </a:r>
            <a:r>
              <a:rPr lang="fr-BE" sz="2000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fr-BE" sz="2000" dirty="0" smtClean="0">
                <a:solidFill>
                  <a:schemeClr val="bg1"/>
                </a:solidFill>
                <a:cs typeface="Arial" charset="0"/>
              </a:rPr>
              <a:t>of data (2 </a:t>
            </a:r>
            <a:r>
              <a:rPr lang="fr-BE" sz="2000" dirty="0" err="1" smtClean="0">
                <a:solidFill>
                  <a:schemeClr val="bg1"/>
                </a:solidFill>
                <a:cs typeface="Arial" charset="0"/>
              </a:rPr>
              <a:t>different</a:t>
            </a:r>
            <a:r>
              <a:rPr lang="fr-BE" sz="2000" dirty="0" smtClean="0">
                <a:solidFill>
                  <a:schemeClr val="bg1"/>
                </a:solidFill>
                <a:cs typeface="Arial" charset="0"/>
              </a:rPr>
              <a:t> triplets); </a:t>
            </a:r>
          </a:p>
          <a:p>
            <a:pPr marL="800100" lvl="1" indent="-342900">
              <a:spcBef>
                <a:spcPct val="20000"/>
              </a:spcBef>
              <a:buFont typeface="Calibri" pitchFamily="34" charset="0"/>
              <a:buChar char="—"/>
            </a:pPr>
            <a:r>
              <a:rPr kumimoji="0" lang="fr-BE" sz="200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Arial" charset="0"/>
              </a:rPr>
              <a:t>H band (1.65 µm);</a:t>
            </a:r>
          </a:p>
          <a:p>
            <a:pPr marL="800100" lvl="1" indent="-342900">
              <a:spcBef>
                <a:spcPct val="20000"/>
              </a:spcBef>
              <a:buFont typeface="Calibri" pitchFamily="34" charset="0"/>
              <a:buChar char="—"/>
            </a:pPr>
            <a:r>
              <a:rPr lang="fr-BE" sz="2000" dirty="0" smtClean="0">
                <a:solidFill>
                  <a:schemeClr val="bg1"/>
                </a:solidFill>
                <a:cs typeface="Arial" charset="0"/>
              </a:rPr>
              <a:t>D</a:t>
            </a:r>
            <a:r>
              <a:rPr kumimoji="0" lang="fr-BE" sz="200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Arial" charset="0"/>
              </a:rPr>
              <a:t>ual</a:t>
            </a:r>
            <a:r>
              <a:rPr kumimoji="0" lang="fr-BE" sz="200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Arial" charset="0"/>
              </a:rPr>
              <a:t> </a:t>
            </a:r>
            <a:r>
              <a:rPr kumimoji="0" lang="fr-BE" sz="200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Arial" charset="0"/>
              </a:rPr>
              <a:t>polarizations</a:t>
            </a:r>
            <a:r>
              <a:rPr lang="fr-BE" sz="2000" dirty="0" smtClean="0">
                <a:solidFill>
                  <a:schemeClr val="bg1"/>
                </a:solidFill>
                <a:cs typeface="Arial" charset="0"/>
              </a:rPr>
              <a:t>;</a:t>
            </a:r>
          </a:p>
          <a:p>
            <a:pPr marL="800100" lvl="1" indent="-342900">
              <a:spcBef>
                <a:spcPct val="20000"/>
              </a:spcBef>
              <a:buFont typeface="Calibri" pitchFamily="34" charset="0"/>
              <a:buChar char="—"/>
            </a:pPr>
            <a:r>
              <a:rPr kumimoji="0" lang="fr-BE" sz="200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Arial" charset="0"/>
              </a:rPr>
              <a:t>PICNIC camera.</a:t>
            </a:r>
          </a:p>
          <a:p>
            <a:pPr marL="800100" lvl="1" indent="-342900">
              <a:spcBef>
                <a:spcPct val="20000"/>
              </a:spcBef>
              <a:buFontTx/>
              <a:buChar char="–"/>
            </a:pPr>
            <a:endParaRPr lang="fr-BE" sz="2000" dirty="0">
              <a:solidFill>
                <a:schemeClr val="bg1"/>
              </a:solidFill>
              <a:cs typeface="Arial" charset="0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</a:rPr>
              <a:t>Data reduction effort:</a:t>
            </a:r>
          </a:p>
          <a:p>
            <a:pPr marL="800100" lvl="1" indent="-342900">
              <a:spcBef>
                <a:spcPct val="20000"/>
              </a:spcBef>
              <a:buFont typeface="Calibri" pitchFamily="34" charset="0"/>
              <a:buChar char="—"/>
            </a:pPr>
            <a:r>
              <a:rPr lang="en-GB" sz="2000" dirty="0" smtClean="0">
                <a:solidFill>
                  <a:schemeClr val="bg1"/>
                </a:solidFill>
              </a:rPr>
              <a:t>2006 - 2007: First data reduction;</a:t>
            </a:r>
          </a:p>
          <a:p>
            <a:pPr marL="800100" lvl="1" indent="-342900">
              <a:spcBef>
                <a:spcPct val="20000"/>
              </a:spcBef>
              <a:buFont typeface="Calibri" pitchFamily="34" charset="0"/>
              <a:buChar char="—"/>
            </a:pPr>
            <a:r>
              <a:rPr lang="en-GB" sz="2000" dirty="0" smtClean="0">
                <a:solidFill>
                  <a:schemeClr val="bg1"/>
                </a:solidFill>
              </a:rPr>
              <a:t>Sep. 2007: Non-linear regime and </a:t>
            </a:r>
            <a:r>
              <a:rPr lang="en-GB" sz="2000" dirty="0" err="1" smtClean="0">
                <a:solidFill>
                  <a:schemeClr val="bg1"/>
                </a:solidFill>
              </a:rPr>
              <a:t>color</a:t>
            </a:r>
            <a:r>
              <a:rPr lang="en-GB" sz="2000" dirty="0" smtClean="0">
                <a:solidFill>
                  <a:schemeClr val="bg1"/>
                </a:solidFill>
              </a:rPr>
              <a:t> problem;</a:t>
            </a:r>
          </a:p>
          <a:p>
            <a:pPr marL="800100" lvl="1" indent="-342900">
              <a:spcBef>
                <a:spcPct val="20000"/>
              </a:spcBef>
              <a:buFont typeface="Calibri" pitchFamily="34" charset="0"/>
              <a:buChar char="—"/>
            </a:pPr>
            <a:r>
              <a:rPr lang="en-GB" sz="2000" dirty="0" smtClean="0">
                <a:solidFill>
                  <a:schemeClr val="bg1"/>
                </a:solidFill>
              </a:rPr>
              <a:t>Nov. 2007: Polarization 2 is healthy;</a:t>
            </a:r>
          </a:p>
          <a:p>
            <a:pPr marL="800100" lvl="1" indent="-342900">
              <a:spcBef>
                <a:spcPct val="20000"/>
              </a:spcBef>
              <a:buFont typeface="Calibri" pitchFamily="34" charset="0"/>
              <a:buChar char="—"/>
            </a:pPr>
            <a:r>
              <a:rPr lang="en-GB" sz="2000" dirty="0" smtClean="0">
                <a:solidFill>
                  <a:schemeClr val="bg1"/>
                </a:solidFill>
              </a:rPr>
              <a:t>Nov. 2010: </a:t>
            </a:r>
            <a:r>
              <a:rPr lang="en-GB" sz="2000" dirty="0" err="1" smtClean="0">
                <a:solidFill>
                  <a:schemeClr val="bg1"/>
                </a:solidFill>
              </a:rPr>
              <a:t>Color</a:t>
            </a:r>
            <a:r>
              <a:rPr lang="en-GB" sz="2000" dirty="0" smtClean="0">
                <a:solidFill>
                  <a:schemeClr val="bg1"/>
                </a:solidFill>
              </a:rPr>
              <a:t>-dependant behaviour of the IONIC3 component;</a:t>
            </a:r>
          </a:p>
          <a:p>
            <a:pPr marL="800100" lvl="1" indent="-342900">
              <a:spcBef>
                <a:spcPct val="20000"/>
              </a:spcBef>
              <a:buFont typeface="Calibri" pitchFamily="34" charset="0"/>
              <a:buChar char="—"/>
            </a:pPr>
            <a:r>
              <a:rPr lang="en-GB" sz="2000" dirty="0" smtClean="0">
                <a:solidFill>
                  <a:schemeClr val="bg1"/>
                </a:solidFill>
              </a:rPr>
              <a:t>Present: reliable error bars. 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endParaRPr lang="en-GB" sz="2400" dirty="0">
              <a:solidFill>
                <a:schemeClr val="bg1"/>
              </a:solidFill>
            </a:endParaRPr>
          </a:p>
          <a:p>
            <a:pPr marL="800100" lvl="1" indent="-342900">
              <a:spcBef>
                <a:spcPct val="20000"/>
              </a:spcBef>
              <a:buFontTx/>
              <a:buChar char="–"/>
            </a:pPr>
            <a:endParaRPr lang="fr-BE" sz="2000" dirty="0">
              <a:solidFill>
                <a:schemeClr val="bg1"/>
              </a:solidFill>
              <a:cs typeface="Arial" charset="0"/>
            </a:endParaRPr>
          </a:p>
        </p:txBody>
      </p:sp>
      <p:pic>
        <p:nvPicPr>
          <p:cNvPr id="8" name="Picture 3" descr="D:\PhD\These\IOTA2M.ep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96482" y="1916832"/>
            <a:ext cx="3051982" cy="2206598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28596" y="1533548"/>
            <a:ext cx="8358246" cy="51816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400" dirty="0" smtClean="0">
              <a:solidFill>
                <a:schemeClr val="bg1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20130" y="854224"/>
            <a:ext cx="4753222" cy="990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solidFill>
                  <a:schemeClr val="bg1"/>
                </a:solidFill>
              </a:rPr>
              <a:t>2006-2007 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first reduction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136928" y="3140968"/>
            <a:ext cx="1584325" cy="369887"/>
          </a:xfrm>
          <a:prstGeom prst="rect">
            <a:avLst/>
          </a:prstGeom>
          <a:noFill/>
          <a:ln w="222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BE" dirty="0">
                <a:solidFill>
                  <a:srgbClr val="F8F8F8"/>
                </a:solidFill>
              </a:rPr>
              <a:t>Vega10 </a:t>
            </a:r>
            <a:r>
              <a:rPr lang="fr-BE" dirty="0" err="1">
                <a:solidFill>
                  <a:srgbClr val="F8F8F8"/>
                </a:solidFill>
              </a:rPr>
              <a:t>June</a:t>
            </a:r>
            <a:endParaRPr lang="en-GB" dirty="0">
              <a:solidFill>
                <a:srgbClr val="F8F8F8"/>
              </a:solidFill>
            </a:endParaRPr>
          </a:p>
        </p:txBody>
      </p:sp>
      <p:pic>
        <p:nvPicPr>
          <p:cNvPr id="7" name="Picture 6" descr="fit_disk_Vega_10Ju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625002"/>
            <a:ext cx="4175894" cy="298219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1512862" y="3140968"/>
            <a:ext cx="1655763" cy="369887"/>
          </a:xfrm>
          <a:prstGeom prst="rect">
            <a:avLst/>
          </a:prstGeom>
          <a:noFill/>
          <a:ln w="222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BE" dirty="0">
                <a:solidFill>
                  <a:srgbClr val="F8F8F8"/>
                </a:solidFill>
              </a:rPr>
              <a:t>Vega 09 </a:t>
            </a:r>
            <a:r>
              <a:rPr lang="fr-BE" dirty="0" err="1">
                <a:solidFill>
                  <a:srgbClr val="F8F8F8"/>
                </a:solidFill>
              </a:rPr>
              <a:t>June</a:t>
            </a:r>
            <a:endParaRPr lang="en-GB" dirty="0">
              <a:solidFill>
                <a:srgbClr val="F8F8F8"/>
              </a:solidFill>
            </a:endParaRPr>
          </a:p>
        </p:txBody>
      </p:sp>
      <p:pic>
        <p:nvPicPr>
          <p:cNvPr id="10" name="Picture 9" descr="fit_dis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726" y="3641319"/>
            <a:ext cx="4139258" cy="295603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92134"/>
            <a:ext cx="2664296" cy="2482827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5492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28596" y="1533548"/>
            <a:ext cx="8358246" cy="51816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400" dirty="0" smtClean="0">
              <a:solidFill>
                <a:schemeClr val="bg1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134144"/>
            <a:ext cx="9144000" cy="990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solidFill>
                  <a:schemeClr val="bg1"/>
                </a:solidFill>
              </a:rPr>
              <a:t>Sept. 2007: problems start!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4" name="Picture 2" descr="check_phot_vega255-2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990600"/>
            <a:ext cx="5056187" cy="56784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6227763" y="4508500"/>
            <a:ext cx="2143125" cy="1581150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>
                <a:solidFill>
                  <a:srgbClr val="FF3300"/>
                </a:solidFill>
                <a:cs typeface="Arial" charset="0"/>
              </a:rPr>
              <a:t>x</a:t>
            </a:r>
            <a:r>
              <a:rPr lang="en-GB" sz="3600" baseline="-25000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: Vega  (H=0.0)</a:t>
            </a:r>
          </a:p>
          <a:p>
            <a:pPr eaLnBrk="1" hangingPunct="1">
              <a:buFont typeface="Arial" charset="0"/>
              <a:buChar char="•"/>
            </a:pP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>
                <a:solidFill>
                  <a:srgbClr val="00B0F0"/>
                </a:solidFill>
                <a:cs typeface="Arial" charset="0"/>
              </a:rPr>
              <a:t>x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: </a:t>
            </a:r>
            <a:r>
              <a:rPr lang="en-GB" dirty="0">
                <a:solidFill>
                  <a:schemeClr val="bg1"/>
                </a:solidFill>
                <a:latin typeface="Symbol" pitchFamily="18" charset="2"/>
                <a:cs typeface="Arial" charset="0"/>
              </a:rPr>
              <a:t>p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Her (H</a:t>
            </a:r>
            <a:r>
              <a:rPr lang="en-GB" dirty="0" smtClean="0">
                <a:solidFill>
                  <a:schemeClr val="bg1"/>
                </a:solidFill>
                <a:cs typeface="Arial" charset="0"/>
              </a:rPr>
              <a:t>=-0.1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)</a:t>
            </a:r>
          </a:p>
          <a:p>
            <a:pPr eaLnBrk="1" hangingPunct="1">
              <a:buFont typeface="Arial" charset="0"/>
              <a:buChar char="•"/>
            </a:pP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>
                <a:solidFill>
                  <a:schemeClr val="accent5">
                    <a:lumMod val="60000"/>
                    <a:lumOff val="40000"/>
                  </a:schemeClr>
                </a:solidFill>
                <a:cs typeface="Arial" charset="0"/>
              </a:rPr>
              <a:t>x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: </a:t>
            </a:r>
            <a:r>
              <a:rPr lang="en-GB" dirty="0">
                <a:solidFill>
                  <a:schemeClr val="bg1"/>
                </a:solidFill>
                <a:latin typeface="Symbol" pitchFamily="18" charset="2"/>
                <a:cs typeface="Arial" charset="0"/>
              </a:rPr>
              <a:t>q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Her (H=1.2)</a:t>
            </a:r>
          </a:p>
          <a:p>
            <a:pPr eaLnBrk="1" hangingPunct="1">
              <a:buFont typeface="Arial" charset="0"/>
              <a:buChar char="•"/>
            </a:pP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>
                <a:solidFill>
                  <a:srgbClr val="FFFF00"/>
                </a:solidFill>
                <a:cs typeface="Arial" charset="0"/>
              </a:rPr>
              <a:t>x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: </a:t>
            </a:r>
            <a:r>
              <a:rPr lang="en-GB" dirty="0">
                <a:solidFill>
                  <a:schemeClr val="bg1"/>
                </a:solidFill>
                <a:latin typeface="Symbol" pitchFamily="18" charset="2"/>
                <a:cs typeface="Arial" charset="0"/>
              </a:rPr>
              <a:t>l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 err="1">
                <a:solidFill>
                  <a:schemeClr val="bg1"/>
                </a:solidFill>
                <a:cs typeface="Arial" charset="0"/>
              </a:rPr>
              <a:t>Lyr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 (H=1.8)</a:t>
            </a:r>
          </a:p>
          <a:p>
            <a:pPr eaLnBrk="1" hangingPunct="1">
              <a:buFont typeface="Arial" charset="0"/>
              <a:buChar char="•"/>
            </a:pP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>
                <a:solidFill>
                  <a:srgbClr val="FF9900"/>
                </a:solidFill>
                <a:cs typeface="Arial" charset="0"/>
              </a:rPr>
              <a:t>x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: </a:t>
            </a:r>
            <a:r>
              <a:rPr lang="en-GB" dirty="0">
                <a:solidFill>
                  <a:schemeClr val="bg1"/>
                </a:solidFill>
                <a:latin typeface="Symbol" pitchFamily="18" charset="2"/>
                <a:cs typeface="Arial" charset="0"/>
              </a:rPr>
              <a:t>k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 err="1">
                <a:solidFill>
                  <a:schemeClr val="bg1"/>
                </a:solidFill>
                <a:cs typeface="Arial" charset="0"/>
              </a:rPr>
              <a:t>Lyr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 (H=1.9</a:t>
            </a: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6227763" y="1569566"/>
            <a:ext cx="2143125" cy="923330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dirty="0" err="1">
                <a:solidFill>
                  <a:schemeClr val="bg1"/>
                </a:solidFill>
                <a:cs typeface="Arial" charset="0"/>
              </a:rPr>
              <a:t>Photometries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</a:p>
          <a:p>
            <a:pPr algn="ctr" eaLnBrk="1" hangingPunct="1"/>
            <a:r>
              <a:rPr lang="en-GB" dirty="0" err="1">
                <a:solidFill>
                  <a:schemeClr val="bg1"/>
                </a:solidFill>
                <a:cs typeface="Arial" charset="0"/>
              </a:rPr>
              <a:t>vs</a:t>
            </a:r>
            <a:endParaRPr lang="en-GB" dirty="0">
              <a:solidFill>
                <a:schemeClr val="bg1"/>
              </a:solidFill>
              <a:cs typeface="Arial" charset="0"/>
            </a:endParaRPr>
          </a:p>
          <a:p>
            <a:pPr algn="ctr" eaLnBrk="1" hangingPunct="1"/>
            <a:r>
              <a:rPr lang="en-GB" dirty="0">
                <a:solidFill>
                  <a:schemeClr val="bg1"/>
                </a:solidFill>
                <a:cs typeface="Arial" charset="0"/>
              </a:rPr>
              <a:t> time</a:t>
            </a: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6227763" y="3751882"/>
            <a:ext cx="2143125" cy="757238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GB">
                <a:solidFill>
                  <a:schemeClr val="bg1"/>
                </a:solidFill>
                <a:cs typeface="Arial" charset="0"/>
              </a:rPr>
              <a:t> x</a:t>
            </a:r>
            <a:r>
              <a:rPr lang="en-GB" sz="3600" baseline="-2500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>
                <a:solidFill>
                  <a:schemeClr val="bg1"/>
                </a:solidFill>
                <a:cs typeface="Arial" charset="0"/>
              </a:rPr>
              <a:t>: interferometric</a:t>
            </a:r>
          </a:p>
          <a:p>
            <a:pPr eaLnBrk="1" hangingPunct="1">
              <a:buFont typeface="Arial" charset="0"/>
              <a:buChar char="•"/>
            </a:pPr>
            <a:r>
              <a:rPr lang="en-GB">
                <a:solidFill>
                  <a:schemeClr val="bg1"/>
                </a:solidFill>
                <a:cs typeface="Arial" charset="0"/>
              </a:rPr>
              <a:t> ◊ : matrix</a:t>
            </a:r>
          </a:p>
        </p:txBody>
      </p:sp>
      <p:cxnSp>
        <p:nvCxnSpPr>
          <p:cNvPr id="9" name="Straight Arrow Connector 8"/>
          <p:cNvCxnSpPr>
            <a:stCxn id="7" idx="1"/>
          </p:cNvCxnSpPr>
          <p:nvPr/>
        </p:nvCxnSpPr>
        <p:spPr>
          <a:xfrm flipH="1">
            <a:off x="5235575" y="2031231"/>
            <a:ext cx="992188" cy="0"/>
          </a:xfrm>
          <a:prstGeom prst="straightConnector1">
            <a:avLst/>
          </a:prstGeom>
          <a:ln w="254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817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28596" y="1533548"/>
            <a:ext cx="8358246" cy="51816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400" dirty="0" smtClean="0">
              <a:solidFill>
                <a:schemeClr val="bg1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134144"/>
            <a:ext cx="9144000" cy="990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solidFill>
                  <a:schemeClr val="bg1"/>
                </a:solidFill>
              </a:rPr>
              <a:t>Sept. 2007: problems start!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6227763" y="4508500"/>
            <a:ext cx="2143125" cy="1581150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>
                <a:solidFill>
                  <a:srgbClr val="FF3300"/>
                </a:solidFill>
                <a:cs typeface="Arial" charset="0"/>
              </a:rPr>
              <a:t>x</a:t>
            </a:r>
            <a:r>
              <a:rPr lang="en-GB" sz="3600" baseline="-25000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: Vega  (H=0.0)</a:t>
            </a:r>
          </a:p>
          <a:p>
            <a:pPr eaLnBrk="1" hangingPunct="1">
              <a:buFont typeface="Arial" charset="0"/>
              <a:buChar char="•"/>
            </a:pP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>
                <a:solidFill>
                  <a:srgbClr val="00B0F0"/>
                </a:solidFill>
                <a:cs typeface="Arial" charset="0"/>
              </a:rPr>
              <a:t>x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: </a:t>
            </a:r>
            <a:r>
              <a:rPr lang="en-GB" dirty="0">
                <a:solidFill>
                  <a:schemeClr val="bg1"/>
                </a:solidFill>
                <a:latin typeface="Symbol" pitchFamily="18" charset="2"/>
                <a:cs typeface="Arial" charset="0"/>
              </a:rPr>
              <a:t>p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Her (H</a:t>
            </a:r>
            <a:r>
              <a:rPr lang="en-GB" dirty="0" smtClean="0">
                <a:solidFill>
                  <a:schemeClr val="bg1"/>
                </a:solidFill>
                <a:cs typeface="Arial" charset="0"/>
              </a:rPr>
              <a:t>=-0.1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)</a:t>
            </a:r>
          </a:p>
          <a:p>
            <a:pPr eaLnBrk="1" hangingPunct="1">
              <a:buFont typeface="Arial" charset="0"/>
              <a:buChar char="•"/>
            </a:pP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>
                <a:solidFill>
                  <a:schemeClr val="accent5">
                    <a:lumMod val="60000"/>
                    <a:lumOff val="40000"/>
                  </a:schemeClr>
                </a:solidFill>
                <a:cs typeface="Arial" charset="0"/>
              </a:rPr>
              <a:t>x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: </a:t>
            </a:r>
            <a:r>
              <a:rPr lang="en-GB" dirty="0">
                <a:solidFill>
                  <a:schemeClr val="bg1"/>
                </a:solidFill>
                <a:latin typeface="Symbol" pitchFamily="18" charset="2"/>
                <a:cs typeface="Arial" charset="0"/>
              </a:rPr>
              <a:t>q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Her (H=1.2)</a:t>
            </a:r>
          </a:p>
          <a:p>
            <a:pPr eaLnBrk="1" hangingPunct="1">
              <a:buFont typeface="Arial" charset="0"/>
              <a:buChar char="•"/>
            </a:pP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>
                <a:solidFill>
                  <a:srgbClr val="FFFF00"/>
                </a:solidFill>
                <a:cs typeface="Arial" charset="0"/>
              </a:rPr>
              <a:t>x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: </a:t>
            </a:r>
            <a:r>
              <a:rPr lang="en-GB" dirty="0">
                <a:solidFill>
                  <a:schemeClr val="bg1"/>
                </a:solidFill>
                <a:latin typeface="Symbol" pitchFamily="18" charset="2"/>
                <a:cs typeface="Arial" charset="0"/>
              </a:rPr>
              <a:t>l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 err="1">
                <a:solidFill>
                  <a:schemeClr val="bg1"/>
                </a:solidFill>
                <a:cs typeface="Arial" charset="0"/>
              </a:rPr>
              <a:t>Lyr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 (H=1.8)</a:t>
            </a:r>
          </a:p>
          <a:p>
            <a:pPr eaLnBrk="1" hangingPunct="1">
              <a:buFont typeface="Arial" charset="0"/>
              <a:buChar char="•"/>
            </a:pP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>
                <a:solidFill>
                  <a:srgbClr val="FF9900"/>
                </a:solidFill>
                <a:cs typeface="Arial" charset="0"/>
              </a:rPr>
              <a:t>x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: </a:t>
            </a:r>
            <a:r>
              <a:rPr lang="en-GB" dirty="0">
                <a:solidFill>
                  <a:schemeClr val="bg1"/>
                </a:solidFill>
                <a:latin typeface="Symbol" pitchFamily="18" charset="2"/>
                <a:cs typeface="Arial" charset="0"/>
              </a:rPr>
              <a:t>k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 err="1">
                <a:solidFill>
                  <a:schemeClr val="bg1"/>
                </a:solidFill>
                <a:cs typeface="Arial" charset="0"/>
              </a:rPr>
              <a:t>Lyr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 (H=1.9)</a:t>
            </a: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6227763" y="1569566"/>
            <a:ext cx="2143125" cy="923330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dirty="0" err="1">
                <a:solidFill>
                  <a:schemeClr val="bg1"/>
                </a:solidFill>
                <a:cs typeface="Arial" charset="0"/>
              </a:rPr>
              <a:t>Photometries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</a:p>
          <a:p>
            <a:pPr algn="ctr" eaLnBrk="1" hangingPunct="1"/>
            <a:r>
              <a:rPr lang="en-GB" dirty="0" err="1">
                <a:solidFill>
                  <a:schemeClr val="bg1"/>
                </a:solidFill>
                <a:cs typeface="Arial" charset="0"/>
              </a:rPr>
              <a:t>vs</a:t>
            </a:r>
            <a:endParaRPr lang="en-GB" dirty="0">
              <a:solidFill>
                <a:schemeClr val="bg1"/>
              </a:solidFill>
              <a:cs typeface="Arial" charset="0"/>
            </a:endParaRPr>
          </a:p>
          <a:p>
            <a:pPr algn="ctr" eaLnBrk="1" hangingPunct="1"/>
            <a:r>
              <a:rPr lang="en-GB" dirty="0">
                <a:solidFill>
                  <a:schemeClr val="bg1"/>
                </a:solidFill>
                <a:cs typeface="Arial" charset="0"/>
              </a:rPr>
              <a:t> time</a:t>
            </a: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6227763" y="3751882"/>
            <a:ext cx="2143125" cy="757238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GB">
                <a:solidFill>
                  <a:schemeClr val="bg1"/>
                </a:solidFill>
                <a:cs typeface="Arial" charset="0"/>
              </a:rPr>
              <a:t> x</a:t>
            </a:r>
            <a:r>
              <a:rPr lang="en-GB" sz="3600" baseline="-2500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>
                <a:solidFill>
                  <a:schemeClr val="bg1"/>
                </a:solidFill>
                <a:cs typeface="Arial" charset="0"/>
              </a:rPr>
              <a:t>: interferometric</a:t>
            </a:r>
          </a:p>
          <a:p>
            <a:pPr eaLnBrk="1" hangingPunct="1">
              <a:buFont typeface="Arial" charset="0"/>
              <a:buChar char="•"/>
            </a:pPr>
            <a:r>
              <a:rPr lang="en-GB">
                <a:solidFill>
                  <a:schemeClr val="bg1"/>
                </a:solidFill>
                <a:cs typeface="Arial" charset="0"/>
              </a:rPr>
              <a:t> ◊ : matrix</a:t>
            </a:r>
          </a:p>
        </p:txBody>
      </p:sp>
      <p:cxnSp>
        <p:nvCxnSpPr>
          <p:cNvPr id="9" name="Straight Arrow Connector 8"/>
          <p:cNvCxnSpPr>
            <a:stCxn id="7" idx="1"/>
          </p:cNvCxnSpPr>
          <p:nvPr/>
        </p:nvCxnSpPr>
        <p:spPr>
          <a:xfrm flipH="1">
            <a:off x="5731669" y="2031231"/>
            <a:ext cx="496094" cy="0"/>
          </a:xfrm>
          <a:prstGeom prst="straightConnector1">
            <a:avLst/>
          </a:prstGeom>
          <a:ln w="254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76" y="1530869"/>
            <a:ext cx="5497193" cy="4418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7406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612924" y="4508500"/>
            <a:ext cx="2374900" cy="1031875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GB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>
                <a:solidFill>
                  <a:srgbClr val="0000FF"/>
                </a:solidFill>
                <a:cs typeface="Arial" charset="0"/>
              </a:rPr>
              <a:t>x</a:t>
            </a:r>
            <a:r>
              <a:rPr lang="en-GB" sz="3600" baseline="-2500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>
                <a:solidFill>
                  <a:schemeClr val="bg1"/>
                </a:solidFill>
                <a:cs typeface="Arial" charset="0"/>
              </a:rPr>
              <a:t>: </a:t>
            </a:r>
            <a:r>
              <a:rPr lang="en-GB">
                <a:solidFill>
                  <a:schemeClr val="bg1"/>
                </a:solidFill>
                <a:latin typeface="Symbol" pitchFamily="18" charset="2"/>
                <a:cs typeface="Arial" charset="0"/>
              </a:rPr>
              <a:t>b</a:t>
            </a:r>
            <a:r>
              <a:rPr lang="en-GB">
                <a:solidFill>
                  <a:schemeClr val="bg1"/>
                </a:solidFill>
                <a:cs typeface="Arial" charset="0"/>
              </a:rPr>
              <a:t> Leo (H=1.9)</a:t>
            </a:r>
          </a:p>
          <a:p>
            <a:pPr eaLnBrk="1" hangingPunct="1">
              <a:buFont typeface="Arial" charset="0"/>
              <a:buChar char="•"/>
            </a:pPr>
            <a:r>
              <a:rPr lang="en-GB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>
                <a:solidFill>
                  <a:srgbClr val="99FF33"/>
                </a:solidFill>
                <a:cs typeface="Arial" charset="0"/>
              </a:rPr>
              <a:t>x</a:t>
            </a:r>
            <a:r>
              <a:rPr lang="en-GB">
                <a:solidFill>
                  <a:schemeClr val="bg1"/>
                </a:solidFill>
                <a:cs typeface="Arial" charset="0"/>
              </a:rPr>
              <a:t> : </a:t>
            </a:r>
            <a:r>
              <a:rPr lang="en-GB">
                <a:solidFill>
                  <a:schemeClr val="bg1"/>
                </a:solidFill>
                <a:latin typeface="Symbol" pitchFamily="18" charset="2"/>
                <a:cs typeface="Arial" charset="0"/>
              </a:rPr>
              <a:t>d</a:t>
            </a:r>
            <a:r>
              <a:rPr lang="en-GB">
                <a:solidFill>
                  <a:schemeClr val="bg1"/>
                </a:solidFill>
                <a:cs typeface="Arial" charset="0"/>
              </a:rPr>
              <a:t> Leo (H=2.19)</a:t>
            </a:r>
          </a:p>
          <a:p>
            <a:pPr eaLnBrk="1" hangingPunct="1">
              <a:buFont typeface="Arial" charset="0"/>
              <a:buChar char="•"/>
            </a:pPr>
            <a:r>
              <a:rPr lang="en-GB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>
                <a:solidFill>
                  <a:srgbClr val="FF9933"/>
                </a:solidFill>
                <a:cs typeface="Arial" charset="0"/>
              </a:rPr>
              <a:t>x</a:t>
            </a:r>
            <a:r>
              <a:rPr lang="en-GB">
                <a:solidFill>
                  <a:schemeClr val="bg1"/>
                </a:solidFill>
                <a:cs typeface="Arial" charset="0"/>
              </a:rPr>
              <a:t> : </a:t>
            </a:r>
            <a:r>
              <a:rPr lang="en-GB">
                <a:solidFill>
                  <a:schemeClr val="bg1"/>
                </a:solidFill>
                <a:latin typeface="Symbol" pitchFamily="18" charset="2"/>
                <a:cs typeface="Arial" charset="0"/>
              </a:rPr>
              <a:t>24 </a:t>
            </a:r>
            <a:r>
              <a:rPr lang="en-GB">
                <a:solidFill>
                  <a:schemeClr val="bg1"/>
                </a:solidFill>
                <a:cs typeface="Arial" charset="0"/>
              </a:rPr>
              <a:t>Com (H=2.5)</a:t>
            </a:r>
          </a:p>
        </p:txBody>
      </p:sp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612924" y="3751262"/>
            <a:ext cx="2374900" cy="757238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GB">
                <a:solidFill>
                  <a:schemeClr val="bg1"/>
                </a:solidFill>
                <a:cs typeface="Arial" charset="0"/>
              </a:rPr>
              <a:t> x</a:t>
            </a:r>
            <a:r>
              <a:rPr lang="en-GB" sz="3600" baseline="-2500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>
                <a:solidFill>
                  <a:schemeClr val="bg1"/>
                </a:solidFill>
                <a:cs typeface="Arial" charset="0"/>
              </a:rPr>
              <a:t>: interferometric</a:t>
            </a:r>
          </a:p>
          <a:p>
            <a:pPr eaLnBrk="1" hangingPunct="1">
              <a:buFont typeface="Arial" charset="0"/>
              <a:buChar char="•"/>
            </a:pPr>
            <a:r>
              <a:rPr lang="en-GB">
                <a:solidFill>
                  <a:schemeClr val="bg1"/>
                </a:solidFill>
                <a:cs typeface="Arial" charset="0"/>
              </a:rPr>
              <a:t> ◊ : matrix</a:t>
            </a:r>
          </a:p>
        </p:txBody>
      </p:sp>
      <p:pic>
        <p:nvPicPr>
          <p:cNvPr id="13" name="Picture 7" descr="check_phot_betaLeo255-2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9525" y="917575"/>
            <a:ext cx="5121275" cy="57515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755576" y="1596082"/>
            <a:ext cx="2143125" cy="923330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dirty="0" err="1">
                <a:solidFill>
                  <a:schemeClr val="bg1"/>
                </a:solidFill>
                <a:cs typeface="Arial" charset="0"/>
              </a:rPr>
              <a:t>Photometries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</a:p>
          <a:p>
            <a:pPr algn="ctr" eaLnBrk="1" hangingPunct="1"/>
            <a:r>
              <a:rPr lang="en-GB" dirty="0" err="1">
                <a:solidFill>
                  <a:schemeClr val="bg1"/>
                </a:solidFill>
                <a:cs typeface="Arial" charset="0"/>
              </a:rPr>
              <a:t>vs</a:t>
            </a:r>
            <a:endParaRPr lang="en-GB" dirty="0">
              <a:solidFill>
                <a:schemeClr val="bg1"/>
              </a:solidFill>
              <a:cs typeface="Arial" charset="0"/>
            </a:endParaRPr>
          </a:p>
          <a:p>
            <a:pPr algn="ctr" eaLnBrk="1" hangingPunct="1"/>
            <a:r>
              <a:rPr lang="en-GB" dirty="0">
                <a:solidFill>
                  <a:schemeClr val="bg1"/>
                </a:solidFill>
                <a:cs typeface="Arial" charset="0"/>
              </a:rPr>
              <a:t> time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919413" y="2057747"/>
            <a:ext cx="900112" cy="0"/>
          </a:xfrm>
          <a:prstGeom prst="straightConnector1">
            <a:avLst/>
          </a:prstGeom>
          <a:ln w="254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0" y="134144"/>
            <a:ext cx="9144000" cy="990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solidFill>
                  <a:schemeClr val="bg1"/>
                </a:solidFill>
              </a:rPr>
              <a:t>Sept. 2007: problems start!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061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2708275"/>
            <a:ext cx="3143250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extBox 6"/>
          <p:cNvSpPr txBox="1">
            <a:spLocks noChangeArrowheads="1"/>
          </p:cNvSpPr>
          <p:nvPr/>
        </p:nvSpPr>
        <p:spPr bwMode="auto">
          <a:xfrm>
            <a:off x="6777038" y="3195638"/>
            <a:ext cx="552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>
                <a:solidFill>
                  <a:srgbClr val="FF0000"/>
                </a:solidFill>
                <a:cs typeface="Arial" charset="0"/>
              </a:rPr>
              <a:t>A</a:t>
            </a:r>
          </a:p>
        </p:txBody>
      </p:sp>
      <p:sp>
        <p:nvSpPr>
          <p:cNvPr id="8197" name="TextBox 7"/>
          <p:cNvSpPr txBox="1">
            <a:spLocks noChangeArrowheads="1"/>
          </p:cNvSpPr>
          <p:nvPr/>
        </p:nvSpPr>
        <p:spPr bwMode="auto">
          <a:xfrm>
            <a:off x="5634038" y="4338638"/>
            <a:ext cx="552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>
                <a:solidFill>
                  <a:srgbClr val="FF0000"/>
                </a:solidFill>
                <a:cs typeface="Arial" charset="0"/>
              </a:rPr>
              <a:t>B</a:t>
            </a:r>
          </a:p>
        </p:txBody>
      </p:sp>
      <p:sp>
        <p:nvSpPr>
          <p:cNvPr id="8198" name="TextBox 8"/>
          <p:cNvSpPr txBox="1">
            <a:spLocks noChangeArrowheads="1"/>
          </p:cNvSpPr>
          <p:nvPr/>
        </p:nvSpPr>
        <p:spPr bwMode="auto">
          <a:xfrm>
            <a:off x="5634038" y="3267075"/>
            <a:ext cx="552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>
                <a:solidFill>
                  <a:srgbClr val="FF0000"/>
                </a:solidFill>
                <a:cs typeface="Arial" charset="0"/>
              </a:rPr>
              <a:t>C</a:t>
            </a:r>
          </a:p>
        </p:txBody>
      </p:sp>
      <p:sp>
        <p:nvSpPr>
          <p:cNvPr id="8199" name="TextBox 8"/>
          <p:cNvSpPr txBox="1">
            <a:spLocks noChangeArrowheads="1"/>
          </p:cNvSpPr>
          <p:nvPr/>
        </p:nvSpPr>
        <p:spPr bwMode="auto">
          <a:xfrm>
            <a:off x="2555875" y="3573463"/>
            <a:ext cx="6429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>
                <a:solidFill>
                  <a:srgbClr val="FF0000"/>
                </a:solidFill>
                <a:cs typeface="Arial" charset="0"/>
              </a:rPr>
              <a:t>A-C</a:t>
            </a:r>
          </a:p>
        </p:txBody>
      </p:sp>
      <p:sp>
        <p:nvSpPr>
          <p:cNvPr id="8200" name="TextBox 8"/>
          <p:cNvSpPr txBox="1">
            <a:spLocks noChangeArrowheads="1"/>
          </p:cNvSpPr>
          <p:nvPr/>
        </p:nvSpPr>
        <p:spPr bwMode="auto">
          <a:xfrm>
            <a:off x="2555875" y="5438775"/>
            <a:ext cx="6429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>
                <a:solidFill>
                  <a:srgbClr val="FF0000"/>
                </a:solidFill>
                <a:cs typeface="Arial" charset="0"/>
              </a:rPr>
              <a:t>A-B</a:t>
            </a:r>
          </a:p>
        </p:txBody>
      </p:sp>
      <p:sp>
        <p:nvSpPr>
          <p:cNvPr id="8201" name="TextBox 8"/>
          <p:cNvSpPr txBox="1">
            <a:spLocks noChangeArrowheads="1"/>
          </p:cNvSpPr>
          <p:nvPr/>
        </p:nvSpPr>
        <p:spPr bwMode="auto">
          <a:xfrm>
            <a:off x="2560638" y="1773238"/>
            <a:ext cx="6429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>
                <a:solidFill>
                  <a:srgbClr val="FF0000"/>
                </a:solidFill>
                <a:cs typeface="Arial" charset="0"/>
              </a:rPr>
              <a:t>B-C</a:t>
            </a:r>
          </a:p>
        </p:txBody>
      </p:sp>
      <p:sp>
        <p:nvSpPr>
          <p:cNvPr id="8202" name="Text Box 4"/>
          <p:cNvSpPr txBox="1">
            <a:spLocks noChangeArrowheads="1"/>
          </p:cNvSpPr>
          <p:nvPr/>
        </p:nvSpPr>
        <p:spPr bwMode="auto">
          <a:xfrm>
            <a:off x="0" y="115888"/>
            <a:ext cx="9144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BE" sz="4400" dirty="0" err="1">
                <a:solidFill>
                  <a:schemeClr val="bg1"/>
                </a:solidFill>
                <a:latin typeface="+mj-lt"/>
                <a:cs typeface="Arial" charset="0"/>
              </a:rPr>
              <a:t>Typical</a:t>
            </a:r>
            <a:r>
              <a:rPr lang="fr-BE" sz="4400" dirty="0">
                <a:solidFill>
                  <a:schemeClr val="bg1"/>
                </a:solidFill>
                <a:latin typeface="+mj-lt"/>
                <a:cs typeface="Arial" charset="0"/>
              </a:rPr>
              <a:t> scan for </a:t>
            </a:r>
            <a:r>
              <a:rPr lang="fr-BE" sz="4400" dirty="0">
                <a:solidFill>
                  <a:schemeClr val="bg1"/>
                </a:solidFill>
                <a:latin typeface="Symbol" pitchFamily="18" charset="2"/>
                <a:cs typeface="Arial" charset="0"/>
              </a:rPr>
              <a:t>p</a:t>
            </a:r>
            <a:r>
              <a:rPr lang="fr-BE" sz="4400" dirty="0">
                <a:solidFill>
                  <a:schemeClr val="bg1"/>
                </a:solidFill>
                <a:latin typeface="+mj-lt"/>
                <a:cs typeface="Arial" charset="0"/>
              </a:rPr>
              <a:t> </a:t>
            </a:r>
            <a:r>
              <a:rPr lang="fr-BE" sz="4400" dirty="0" err="1">
                <a:solidFill>
                  <a:schemeClr val="bg1"/>
                </a:solidFill>
                <a:latin typeface="+mj-lt"/>
                <a:cs typeface="Arial" charset="0"/>
              </a:rPr>
              <a:t>Her</a:t>
            </a:r>
            <a:endParaRPr lang="fr-BE" sz="3200" dirty="0">
              <a:solidFill>
                <a:schemeClr val="bg1"/>
              </a:solidFill>
              <a:latin typeface="+mj-lt"/>
              <a:cs typeface="Arial" charset="0"/>
            </a:endParaRPr>
          </a:p>
        </p:txBody>
      </p:sp>
      <p:sp>
        <p:nvSpPr>
          <p:cNvPr id="8203" name="TextBox 6"/>
          <p:cNvSpPr txBox="1">
            <a:spLocks noChangeArrowheads="1"/>
          </p:cNvSpPr>
          <p:nvPr/>
        </p:nvSpPr>
        <p:spPr bwMode="auto">
          <a:xfrm>
            <a:off x="6011863" y="1484313"/>
            <a:ext cx="2305050" cy="738664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GB" dirty="0">
                <a:solidFill>
                  <a:schemeClr val="bg1"/>
                </a:solidFill>
                <a:cs typeface="Arial" charset="0"/>
              </a:rPr>
              <a:t> ---</a:t>
            </a:r>
            <a:r>
              <a:rPr lang="en-GB" sz="3600" baseline="-25000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: matrix</a:t>
            </a:r>
          </a:p>
          <a:p>
            <a:pPr eaLnBrk="1" hangingPunct="1">
              <a:buFont typeface="Arial" charset="0"/>
              <a:buChar char="•"/>
            </a:pPr>
            <a:r>
              <a:rPr lang="en-GB" dirty="0">
                <a:solidFill>
                  <a:schemeClr val="bg1"/>
                </a:solidFill>
                <a:cs typeface="Arial" charset="0"/>
              </a:rPr>
              <a:t>      : </a:t>
            </a:r>
            <a:r>
              <a:rPr lang="en-GB" dirty="0" err="1" smtClean="0">
                <a:solidFill>
                  <a:schemeClr val="bg1"/>
                </a:solidFill>
                <a:cs typeface="Arial" charset="0"/>
              </a:rPr>
              <a:t>interferometric</a:t>
            </a:r>
            <a:endParaRPr lang="en-GB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8204" name="Line 13"/>
          <p:cNvSpPr>
            <a:spLocks noChangeShapeType="1"/>
          </p:cNvSpPr>
          <p:nvPr/>
        </p:nvSpPr>
        <p:spPr bwMode="auto">
          <a:xfrm>
            <a:off x="6247234" y="2060575"/>
            <a:ext cx="2159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3" name="Picture 2" descr="C:\Users\Den\Work\These\phot_evol_PiHer.eps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64" y="1134194"/>
            <a:ext cx="4800600" cy="539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536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Box 8"/>
          <p:cNvSpPr txBox="1">
            <a:spLocks noChangeArrowheads="1"/>
          </p:cNvSpPr>
          <p:nvPr/>
        </p:nvSpPr>
        <p:spPr bwMode="auto">
          <a:xfrm>
            <a:off x="2555875" y="3573463"/>
            <a:ext cx="6429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>
                <a:solidFill>
                  <a:srgbClr val="FF0000"/>
                </a:solidFill>
                <a:cs typeface="Arial" charset="0"/>
              </a:rPr>
              <a:t>A-C</a:t>
            </a:r>
          </a:p>
        </p:txBody>
      </p:sp>
      <p:sp>
        <p:nvSpPr>
          <p:cNvPr id="10244" name="TextBox 8"/>
          <p:cNvSpPr txBox="1">
            <a:spLocks noChangeArrowheads="1"/>
          </p:cNvSpPr>
          <p:nvPr/>
        </p:nvSpPr>
        <p:spPr bwMode="auto">
          <a:xfrm>
            <a:off x="2555875" y="5438775"/>
            <a:ext cx="6429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>
                <a:solidFill>
                  <a:srgbClr val="FF0000"/>
                </a:solidFill>
                <a:cs typeface="Arial" charset="0"/>
              </a:rPr>
              <a:t>A-B</a:t>
            </a:r>
          </a:p>
        </p:txBody>
      </p:sp>
      <p:sp>
        <p:nvSpPr>
          <p:cNvPr id="10245" name="TextBox 8"/>
          <p:cNvSpPr txBox="1">
            <a:spLocks noChangeArrowheads="1"/>
          </p:cNvSpPr>
          <p:nvPr/>
        </p:nvSpPr>
        <p:spPr bwMode="auto">
          <a:xfrm>
            <a:off x="2560638" y="1773238"/>
            <a:ext cx="6429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>
                <a:solidFill>
                  <a:srgbClr val="FF0000"/>
                </a:solidFill>
                <a:cs typeface="Arial" charset="0"/>
              </a:rPr>
              <a:t>B-C</a:t>
            </a:r>
          </a:p>
        </p:txBody>
      </p:sp>
      <p:sp>
        <p:nvSpPr>
          <p:cNvPr id="10246" name="Text Box 4"/>
          <p:cNvSpPr txBox="1">
            <a:spLocks noChangeArrowheads="1"/>
          </p:cNvSpPr>
          <p:nvPr/>
        </p:nvSpPr>
        <p:spPr bwMode="auto">
          <a:xfrm>
            <a:off x="0" y="115888"/>
            <a:ext cx="9144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BE" sz="4400" dirty="0" err="1">
                <a:solidFill>
                  <a:schemeClr val="bg1"/>
                </a:solidFill>
                <a:latin typeface="+mj-lt"/>
                <a:cs typeface="Arial" charset="0"/>
              </a:rPr>
              <a:t>Typical</a:t>
            </a:r>
            <a:r>
              <a:rPr lang="fr-BE" sz="4400" dirty="0">
                <a:solidFill>
                  <a:schemeClr val="bg1"/>
                </a:solidFill>
                <a:latin typeface="+mj-lt"/>
                <a:cs typeface="Arial" charset="0"/>
              </a:rPr>
              <a:t> scan for Vega</a:t>
            </a:r>
            <a:endParaRPr lang="fr-BE" sz="3200" dirty="0">
              <a:solidFill>
                <a:schemeClr val="bg1"/>
              </a:solidFill>
              <a:latin typeface="+mj-lt"/>
              <a:cs typeface="Arial" charset="0"/>
            </a:endParaRPr>
          </a:p>
        </p:txBody>
      </p:sp>
      <p:pic>
        <p:nvPicPr>
          <p:cNvPr id="3074" name="Picture 2" descr="C:\Users\Den\Work\These\phot_evol_vega.eps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019"/>
            <a:ext cx="4800601" cy="539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2708275"/>
            <a:ext cx="3143250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6777038" y="3195638"/>
            <a:ext cx="552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>
                <a:solidFill>
                  <a:srgbClr val="FF0000"/>
                </a:solidFill>
                <a:cs typeface="Arial" charset="0"/>
              </a:rPr>
              <a:t>A</a:t>
            </a:r>
          </a:p>
        </p:txBody>
      </p:sp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5634038" y="4338638"/>
            <a:ext cx="552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>
                <a:solidFill>
                  <a:srgbClr val="FF0000"/>
                </a:solidFill>
                <a:cs typeface="Arial" charset="0"/>
              </a:rPr>
              <a:t>B</a:t>
            </a:r>
          </a:p>
        </p:txBody>
      </p:sp>
      <p:sp>
        <p:nvSpPr>
          <p:cNvPr id="12" name="TextBox 8"/>
          <p:cNvSpPr txBox="1">
            <a:spLocks noChangeArrowheads="1"/>
          </p:cNvSpPr>
          <p:nvPr/>
        </p:nvSpPr>
        <p:spPr bwMode="auto">
          <a:xfrm>
            <a:off x="5634038" y="3267075"/>
            <a:ext cx="552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>
                <a:solidFill>
                  <a:srgbClr val="FF0000"/>
                </a:solidFill>
                <a:cs typeface="Arial" charset="0"/>
              </a:rPr>
              <a:t>C</a:t>
            </a:r>
          </a:p>
        </p:txBody>
      </p:sp>
      <p:sp>
        <p:nvSpPr>
          <p:cNvPr id="13" name="TextBox 6"/>
          <p:cNvSpPr txBox="1">
            <a:spLocks noChangeArrowheads="1"/>
          </p:cNvSpPr>
          <p:nvPr/>
        </p:nvSpPr>
        <p:spPr bwMode="auto">
          <a:xfrm>
            <a:off x="6011863" y="1484313"/>
            <a:ext cx="2305050" cy="738664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GB" dirty="0">
                <a:solidFill>
                  <a:schemeClr val="bg1"/>
                </a:solidFill>
                <a:cs typeface="Arial" charset="0"/>
              </a:rPr>
              <a:t> ---</a:t>
            </a:r>
            <a:r>
              <a:rPr lang="en-GB" sz="3600" baseline="-25000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: matrix</a:t>
            </a:r>
          </a:p>
          <a:p>
            <a:pPr eaLnBrk="1" hangingPunct="1">
              <a:buFont typeface="Arial" charset="0"/>
              <a:buChar char="•"/>
            </a:pPr>
            <a:r>
              <a:rPr lang="en-GB" dirty="0">
                <a:solidFill>
                  <a:schemeClr val="bg1"/>
                </a:solidFill>
                <a:cs typeface="Arial" charset="0"/>
              </a:rPr>
              <a:t>      : </a:t>
            </a:r>
            <a:r>
              <a:rPr lang="en-GB" dirty="0" err="1" smtClean="0">
                <a:solidFill>
                  <a:schemeClr val="bg1"/>
                </a:solidFill>
                <a:cs typeface="Arial" charset="0"/>
              </a:rPr>
              <a:t>interferometric</a:t>
            </a:r>
            <a:endParaRPr lang="en-GB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>
            <a:off x="6247234" y="2060575"/>
            <a:ext cx="2159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779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Box 8"/>
          <p:cNvSpPr txBox="1">
            <a:spLocks noChangeArrowheads="1"/>
          </p:cNvSpPr>
          <p:nvPr/>
        </p:nvSpPr>
        <p:spPr bwMode="auto">
          <a:xfrm>
            <a:off x="2555875" y="3573463"/>
            <a:ext cx="6429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>
                <a:solidFill>
                  <a:srgbClr val="FF0000"/>
                </a:solidFill>
                <a:cs typeface="Arial" charset="0"/>
              </a:rPr>
              <a:t>A-C</a:t>
            </a:r>
          </a:p>
        </p:txBody>
      </p:sp>
      <p:sp>
        <p:nvSpPr>
          <p:cNvPr id="10244" name="TextBox 8"/>
          <p:cNvSpPr txBox="1">
            <a:spLocks noChangeArrowheads="1"/>
          </p:cNvSpPr>
          <p:nvPr/>
        </p:nvSpPr>
        <p:spPr bwMode="auto">
          <a:xfrm>
            <a:off x="2555875" y="5438775"/>
            <a:ext cx="6429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>
                <a:solidFill>
                  <a:srgbClr val="FF0000"/>
                </a:solidFill>
                <a:cs typeface="Arial" charset="0"/>
              </a:rPr>
              <a:t>A-B</a:t>
            </a:r>
          </a:p>
        </p:txBody>
      </p:sp>
      <p:sp>
        <p:nvSpPr>
          <p:cNvPr id="10245" name="TextBox 8"/>
          <p:cNvSpPr txBox="1">
            <a:spLocks noChangeArrowheads="1"/>
          </p:cNvSpPr>
          <p:nvPr/>
        </p:nvSpPr>
        <p:spPr bwMode="auto">
          <a:xfrm>
            <a:off x="2560638" y="1773238"/>
            <a:ext cx="6429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>
                <a:solidFill>
                  <a:srgbClr val="FF0000"/>
                </a:solidFill>
                <a:cs typeface="Arial" charset="0"/>
              </a:rPr>
              <a:t>B-C</a:t>
            </a:r>
          </a:p>
        </p:txBody>
      </p:sp>
      <p:sp>
        <p:nvSpPr>
          <p:cNvPr id="10246" name="Text Box 4"/>
          <p:cNvSpPr txBox="1">
            <a:spLocks noChangeArrowheads="1"/>
          </p:cNvSpPr>
          <p:nvPr/>
        </p:nvSpPr>
        <p:spPr bwMode="auto">
          <a:xfrm>
            <a:off x="0" y="115888"/>
            <a:ext cx="9144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BE" sz="4400" dirty="0" err="1">
                <a:solidFill>
                  <a:schemeClr val="bg1"/>
                </a:solidFill>
                <a:latin typeface="+mj-lt"/>
                <a:cs typeface="Arial" charset="0"/>
              </a:rPr>
              <a:t>Typical</a:t>
            </a:r>
            <a:r>
              <a:rPr lang="fr-BE" sz="4400" dirty="0">
                <a:solidFill>
                  <a:schemeClr val="bg1"/>
                </a:solidFill>
                <a:latin typeface="+mj-lt"/>
                <a:cs typeface="Arial" charset="0"/>
              </a:rPr>
              <a:t> scan for Vega</a:t>
            </a:r>
            <a:endParaRPr lang="fr-BE" sz="3200" dirty="0">
              <a:solidFill>
                <a:schemeClr val="bg1"/>
              </a:solidFill>
              <a:latin typeface="+mj-lt"/>
              <a:cs typeface="Arial" charset="0"/>
            </a:endParaRPr>
          </a:p>
        </p:txBody>
      </p:sp>
      <p:sp>
        <p:nvSpPr>
          <p:cNvPr id="10247" name="TextBox 6"/>
          <p:cNvSpPr txBox="1">
            <a:spLocks noChangeArrowheads="1"/>
          </p:cNvSpPr>
          <p:nvPr/>
        </p:nvSpPr>
        <p:spPr bwMode="auto">
          <a:xfrm>
            <a:off x="5652120" y="2708920"/>
            <a:ext cx="3168649" cy="1754326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Font typeface="Arial" charset="0"/>
              <a:buNone/>
            </a:pPr>
            <a:r>
              <a:rPr lang="en-GB" dirty="0">
                <a:solidFill>
                  <a:schemeClr val="bg1"/>
                </a:solidFill>
                <a:cs typeface="Arial" charset="0"/>
              </a:rPr>
              <a:t>2 problems</a:t>
            </a:r>
            <a:r>
              <a:rPr lang="en-GB" dirty="0" smtClean="0">
                <a:solidFill>
                  <a:schemeClr val="bg1"/>
                </a:solidFill>
                <a:cs typeface="Arial" charset="0"/>
              </a:rPr>
              <a:t>!</a:t>
            </a:r>
          </a:p>
          <a:p>
            <a:pPr marL="342900" indent="-342900" eaLnBrk="1" hangingPunct="1">
              <a:spcBef>
                <a:spcPct val="50000"/>
              </a:spcBef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Slope during the </a:t>
            </a:r>
            <a:r>
              <a:rPr lang="en-US" dirty="0" smtClean="0">
                <a:solidFill>
                  <a:schemeClr val="bg1"/>
                </a:solidFill>
              </a:rPr>
              <a:t>scan.</a:t>
            </a:r>
            <a:endParaRPr lang="en-US" dirty="0">
              <a:solidFill>
                <a:schemeClr val="bg1"/>
              </a:solidFill>
            </a:endParaRPr>
          </a:p>
          <a:p>
            <a:pPr marL="342900" indent="-342900" eaLnBrk="1" hangingPunct="1">
              <a:spcBef>
                <a:spcPct val="50000"/>
              </a:spcBef>
              <a:buFontTx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Offset between the matrix and </a:t>
            </a:r>
            <a:r>
              <a:rPr lang="en-US" dirty="0" err="1">
                <a:solidFill>
                  <a:schemeClr val="bg1"/>
                </a:solidFill>
              </a:rPr>
              <a:t>interferometric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files.</a:t>
            </a:r>
            <a:endParaRPr lang="en-US" dirty="0">
              <a:solidFill>
                <a:schemeClr val="bg1"/>
              </a:solidFill>
            </a:endParaRPr>
          </a:p>
          <a:p>
            <a:pPr algn="ctr" eaLnBrk="1" hangingPunct="1">
              <a:buFont typeface="Arial" charset="0"/>
              <a:buNone/>
            </a:pPr>
            <a:endParaRPr lang="en-GB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5653088" y="3743325"/>
            <a:ext cx="32400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89534"/>
            <a:ext cx="5496037" cy="4159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521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/>
          <p:cNvSpPr txBox="1">
            <a:spLocks noChangeArrowheads="1"/>
          </p:cNvSpPr>
          <p:nvPr/>
        </p:nvSpPr>
        <p:spPr bwMode="auto">
          <a:xfrm>
            <a:off x="0" y="115888"/>
            <a:ext cx="9144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BE" sz="4400" dirty="0" err="1">
                <a:solidFill>
                  <a:schemeClr val="bg1"/>
                </a:solidFill>
                <a:latin typeface="+mj-lt"/>
                <a:cs typeface="Arial" charset="0"/>
              </a:rPr>
              <a:t>Slope</a:t>
            </a:r>
            <a:r>
              <a:rPr lang="fr-BE" sz="4400" dirty="0">
                <a:solidFill>
                  <a:schemeClr val="bg1"/>
                </a:solidFill>
                <a:latin typeface="+mj-lt"/>
                <a:cs typeface="Arial" charset="0"/>
              </a:rPr>
              <a:t> </a:t>
            </a:r>
            <a:r>
              <a:rPr lang="fr-BE" sz="4400" dirty="0" err="1" smtClean="0">
                <a:solidFill>
                  <a:schemeClr val="bg1"/>
                </a:solidFill>
                <a:latin typeface="+mj-lt"/>
                <a:cs typeface="Arial" charset="0"/>
              </a:rPr>
              <a:t>problem</a:t>
            </a:r>
            <a:r>
              <a:rPr lang="fr-BE" sz="4400" dirty="0">
                <a:solidFill>
                  <a:schemeClr val="bg1"/>
                </a:solidFill>
                <a:latin typeface="+mj-lt"/>
                <a:cs typeface="Arial" charset="0"/>
              </a:rPr>
              <a:t>:</a:t>
            </a:r>
            <a:r>
              <a:rPr lang="fr-BE" sz="4400" dirty="0" smtClean="0">
                <a:solidFill>
                  <a:schemeClr val="bg1"/>
                </a:solidFill>
                <a:latin typeface="+mj-lt"/>
                <a:cs typeface="Arial" charset="0"/>
              </a:rPr>
              <a:t> non-</a:t>
            </a:r>
            <a:r>
              <a:rPr lang="fr-BE" sz="4400" dirty="0" err="1" smtClean="0">
                <a:solidFill>
                  <a:schemeClr val="bg1"/>
                </a:solidFill>
                <a:latin typeface="+mj-lt"/>
                <a:cs typeface="Arial" charset="0"/>
              </a:rPr>
              <a:t>linear</a:t>
            </a:r>
            <a:r>
              <a:rPr lang="fr-BE" sz="4400" dirty="0" smtClean="0">
                <a:solidFill>
                  <a:schemeClr val="bg1"/>
                </a:solidFill>
                <a:latin typeface="+mj-lt"/>
                <a:cs typeface="Arial" charset="0"/>
              </a:rPr>
              <a:t> </a:t>
            </a:r>
            <a:r>
              <a:rPr lang="fr-BE" sz="4400" dirty="0" err="1" smtClean="0">
                <a:solidFill>
                  <a:schemeClr val="bg1"/>
                </a:solidFill>
                <a:latin typeface="+mj-lt"/>
                <a:cs typeface="Arial" charset="0"/>
              </a:rPr>
              <a:t>regime</a:t>
            </a:r>
            <a:endParaRPr lang="fr-BE" sz="3200" dirty="0">
              <a:solidFill>
                <a:schemeClr val="bg1"/>
              </a:solidFill>
              <a:latin typeface="+mj-lt"/>
              <a:cs typeface="Arial" charset="0"/>
            </a:endParaRPr>
          </a:p>
        </p:txBody>
      </p:sp>
      <p:pic>
        <p:nvPicPr>
          <p:cNvPr id="11268" name="Picture 13" descr="iota_FluxVersusSlop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00038"/>
            <a:ext cx="4531202" cy="578366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6012160" y="3001293"/>
            <a:ext cx="2143125" cy="1581150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>
                <a:solidFill>
                  <a:srgbClr val="24FC39"/>
                </a:solidFill>
                <a:cs typeface="Arial" charset="0"/>
              </a:rPr>
              <a:t>x</a:t>
            </a:r>
            <a:r>
              <a:rPr lang="en-GB" sz="3600" baseline="-25000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: Vega  (H=0.0)</a:t>
            </a:r>
          </a:p>
          <a:p>
            <a:pPr eaLnBrk="1" hangingPunct="1">
              <a:buFont typeface="Arial" charset="0"/>
              <a:buChar char="•"/>
            </a:pP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>
                <a:solidFill>
                  <a:schemeClr val="tx2">
                    <a:lumMod val="60000"/>
                    <a:lumOff val="40000"/>
                  </a:schemeClr>
                </a:solidFill>
                <a:cs typeface="Arial" charset="0"/>
              </a:rPr>
              <a:t>x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: </a:t>
            </a:r>
            <a:r>
              <a:rPr lang="en-GB" dirty="0">
                <a:solidFill>
                  <a:schemeClr val="bg1"/>
                </a:solidFill>
                <a:latin typeface="Symbol" pitchFamily="18" charset="2"/>
                <a:cs typeface="Arial" charset="0"/>
              </a:rPr>
              <a:t>p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Her (H</a:t>
            </a:r>
            <a:r>
              <a:rPr lang="en-GB" dirty="0" smtClean="0">
                <a:solidFill>
                  <a:schemeClr val="bg1"/>
                </a:solidFill>
                <a:cs typeface="Arial" charset="0"/>
              </a:rPr>
              <a:t>=-0.1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)</a:t>
            </a:r>
          </a:p>
          <a:p>
            <a:pPr eaLnBrk="1" hangingPunct="1">
              <a:buFont typeface="Arial" charset="0"/>
              <a:buChar char="•"/>
            </a:pP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>
                <a:solidFill>
                  <a:srgbClr val="FA76E7"/>
                </a:solidFill>
                <a:cs typeface="Arial" charset="0"/>
              </a:rPr>
              <a:t>x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: </a:t>
            </a:r>
            <a:r>
              <a:rPr lang="en-GB" dirty="0">
                <a:solidFill>
                  <a:schemeClr val="bg1"/>
                </a:solidFill>
                <a:latin typeface="Symbol" pitchFamily="18" charset="2"/>
                <a:cs typeface="Arial" charset="0"/>
              </a:rPr>
              <a:t>q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Her (H=1.2)</a:t>
            </a:r>
          </a:p>
          <a:p>
            <a:pPr eaLnBrk="1" hangingPunct="1">
              <a:buFont typeface="Arial" charset="0"/>
              <a:buChar char="•"/>
            </a:pP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x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: </a:t>
            </a:r>
            <a:r>
              <a:rPr lang="en-GB" dirty="0">
                <a:solidFill>
                  <a:schemeClr val="bg1"/>
                </a:solidFill>
                <a:latin typeface="Symbol" pitchFamily="18" charset="2"/>
                <a:cs typeface="Arial" charset="0"/>
              </a:rPr>
              <a:t>l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 err="1">
                <a:solidFill>
                  <a:schemeClr val="bg1"/>
                </a:solidFill>
                <a:cs typeface="Arial" charset="0"/>
              </a:rPr>
              <a:t>Lyr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 (H=1.8)</a:t>
            </a:r>
          </a:p>
          <a:p>
            <a:pPr eaLnBrk="1" hangingPunct="1">
              <a:buFont typeface="Arial" charset="0"/>
              <a:buChar char="•"/>
            </a:pP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>
                <a:solidFill>
                  <a:schemeClr val="bg1">
                    <a:lumMod val="65000"/>
                  </a:schemeClr>
                </a:solidFill>
                <a:cs typeface="Arial" charset="0"/>
              </a:rPr>
              <a:t>x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: </a:t>
            </a:r>
            <a:r>
              <a:rPr lang="en-GB" dirty="0">
                <a:solidFill>
                  <a:schemeClr val="bg1"/>
                </a:solidFill>
                <a:latin typeface="Symbol" pitchFamily="18" charset="2"/>
                <a:cs typeface="Arial" charset="0"/>
              </a:rPr>
              <a:t>k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 err="1">
                <a:solidFill>
                  <a:schemeClr val="bg1"/>
                </a:solidFill>
                <a:cs typeface="Arial" charset="0"/>
              </a:rPr>
              <a:t>Lyr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 (H=1.9)</a:t>
            </a:r>
          </a:p>
        </p:txBody>
      </p:sp>
    </p:spTree>
    <p:extLst>
      <p:ext uri="{BB962C8B-B14F-4D97-AF65-F5344CB8AC3E}">
        <p14:creationId xmlns:p14="http://schemas.microsoft.com/office/powerpoint/2010/main" val="837167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/>
          <p:cNvSpPr txBox="1">
            <a:spLocks noChangeArrowheads="1"/>
          </p:cNvSpPr>
          <p:nvPr/>
        </p:nvSpPr>
        <p:spPr bwMode="auto">
          <a:xfrm>
            <a:off x="0" y="115888"/>
            <a:ext cx="9144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BE" sz="4400" dirty="0">
                <a:solidFill>
                  <a:schemeClr val="bg1"/>
                </a:solidFill>
                <a:latin typeface="+mj-lt"/>
                <a:cs typeface="Arial" charset="0"/>
              </a:rPr>
              <a:t>Offset </a:t>
            </a:r>
            <a:r>
              <a:rPr lang="fr-BE" sz="4400" dirty="0" err="1" smtClean="0">
                <a:solidFill>
                  <a:schemeClr val="bg1"/>
                </a:solidFill>
                <a:latin typeface="+mj-lt"/>
                <a:cs typeface="Arial" charset="0"/>
              </a:rPr>
              <a:t>problem</a:t>
            </a:r>
            <a:r>
              <a:rPr lang="fr-BE" sz="4400" dirty="0" smtClean="0">
                <a:solidFill>
                  <a:schemeClr val="bg1"/>
                </a:solidFill>
                <a:latin typeface="+mj-lt"/>
                <a:cs typeface="Arial" charset="0"/>
              </a:rPr>
              <a:t>: </a:t>
            </a:r>
            <a:r>
              <a:rPr lang="fr-BE" sz="4400" dirty="0" err="1" smtClean="0">
                <a:solidFill>
                  <a:schemeClr val="bg1"/>
                </a:solidFill>
                <a:latin typeface="+mj-lt"/>
                <a:cs typeface="Arial" charset="0"/>
              </a:rPr>
              <a:t>color</a:t>
            </a:r>
            <a:r>
              <a:rPr lang="fr-BE" sz="4400" dirty="0" smtClean="0">
                <a:solidFill>
                  <a:schemeClr val="bg1"/>
                </a:solidFill>
                <a:latin typeface="+mj-lt"/>
                <a:cs typeface="Arial" charset="0"/>
              </a:rPr>
              <a:t> </a:t>
            </a:r>
            <a:r>
              <a:rPr lang="fr-BE" sz="4400" dirty="0" err="1" smtClean="0">
                <a:solidFill>
                  <a:schemeClr val="bg1"/>
                </a:solidFill>
                <a:latin typeface="+mj-lt"/>
                <a:cs typeface="Arial" charset="0"/>
              </a:rPr>
              <a:t>related</a:t>
            </a:r>
            <a:endParaRPr lang="fr-BE" sz="3200" dirty="0">
              <a:solidFill>
                <a:schemeClr val="bg1"/>
              </a:solidFill>
              <a:latin typeface="+mj-lt"/>
              <a:cs typeface="Arial" charset="0"/>
            </a:endParaRPr>
          </a:p>
        </p:txBody>
      </p:sp>
      <p:pic>
        <p:nvPicPr>
          <p:cNvPr id="12292" name="Picture 4" descr="phot-err_vs_phot_Vega_H5-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80728"/>
            <a:ext cx="5001128" cy="561662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6227762" y="2927350"/>
            <a:ext cx="2143125" cy="1581150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>
                <a:solidFill>
                  <a:srgbClr val="FF3300"/>
                </a:solidFill>
                <a:cs typeface="Arial" charset="0"/>
              </a:rPr>
              <a:t>x</a:t>
            </a:r>
            <a:r>
              <a:rPr lang="en-GB" sz="3600" baseline="-25000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: Vega  (H=0.0)</a:t>
            </a:r>
          </a:p>
          <a:p>
            <a:pPr eaLnBrk="1" hangingPunct="1">
              <a:buFont typeface="Arial" charset="0"/>
              <a:buChar char="•"/>
            </a:pP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>
                <a:solidFill>
                  <a:srgbClr val="00B0F0"/>
                </a:solidFill>
                <a:cs typeface="Arial" charset="0"/>
              </a:rPr>
              <a:t>x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: </a:t>
            </a:r>
            <a:r>
              <a:rPr lang="en-GB" dirty="0">
                <a:solidFill>
                  <a:schemeClr val="bg1"/>
                </a:solidFill>
                <a:latin typeface="Symbol" pitchFamily="18" charset="2"/>
                <a:cs typeface="Arial" charset="0"/>
              </a:rPr>
              <a:t>p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Her (</a:t>
            </a:r>
            <a:r>
              <a:rPr lang="en-GB" dirty="0" smtClean="0">
                <a:solidFill>
                  <a:schemeClr val="bg1"/>
                </a:solidFill>
                <a:cs typeface="Arial" charset="0"/>
              </a:rPr>
              <a:t>H=-0.1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)</a:t>
            </a:r>
          </a:p>
          <a:p>
            <a:pPr eaLnBrk="1" hangingPunct="1">
              <a:buFont typeface="Arial" charset="0"/>
              <a:buChar char="•"/>
            </a:pP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>
                <a:solidFill>
                  <a:schemeClr val="accent5">
                    <a:lumMod val="60000"/>
                    <a:lumOff val="40000"/>
                  </a:schemeClr>
                </a:solidFill>
                <a:cs typeface="Arial" charset="0"/>
              </a:rPr>
              <a:t>x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: </a:t>
            </a:r>
            <a:r>
              <a:rPr lang="en-GB" dirty="0">
                <a:solidFill>
                  <a:schemeClr val="bg1"/>
                </a:solidFill>
                <a:latin typeface="Symbol" pitchFamily="18" charset="2"/>
                <a:cs typeface="Arial" charset="0"/>
              </a:rPr>
              <a:t>q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Her (H=1.2)</a:t>
            </a:r>
          </a:p>
          <a:p>
            <a:pPr eaLnBrk="1" hangingPunct="1">
              <a:buFont typeface="Arial" charset="0"/>
              <a:buChar char="•"/>
            </a:pP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>
                <a:solidFill>
                  <a:srgbClr val="24FC39"/>
                </a:solidFill>
                <a:cs typeface="Arial" charset="0"/>
              </a:rPr>
              <a:t>x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: </a:t>
            </a:r>
            <a:r>
              <a:rPr lang="en-GB" dirty="0">
                <a:solidFill>
                  <a:schemeClr val="bg1"/>
                </a:solidFill>
                <a:latin typeface="Symbol" pitchFamily="18" charset="2"/>
                <a:cs typeface="Arial" charset="0"/>
              </a:rPr>
              <a:t>l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 err="1">
                <a:solidFill>
                  <a:schemeClr val="bg1"/>
                </a:solidFill>
                <a:cs typeface="Arial" charset="0"/>
              </a:rPr>
              <a:t>Lyr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 (H=1.8)</a:t>
            </a:r>
          </a:p>
          <a:p>
            <a:pPr eaLnBrk="1" hangingPunct="1">
              <a:buFont typeface="Arial" charset="0"/>
              <a:buChar char="•"/>
            </a:pP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>
                <a:solidFill>
                  <a:srgbClr val="FF9900"/>
                </a:solidFill>
                <a:cs typeface="Arial" charset="0"/>
              </a:rPr>
              <a:t>x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: </a:t>
            </a:r>
            <a:r>
              <a:rPr lang="en-GB" dirty="0">
                <a:solidFill>
                  <a:schemeClr val="bg1"/>
                </a:solidFill>
                <a:latin typeface="Symbol" pitchFamily="18" charset="2"/>
                <a:cs typeface="Arial" charset="0"/>
              </a:rPr>
              <a:t>k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 err="1">
                <a:solidFill>
                  <a:schemeClr val="bg1"/>
                </a:solidFill>
                <a:cs typeface="Arial" charset="0"/>
              </a:rPr>
              <a:t>Lyr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 (H=1.9)</a:t>
            </a:r>
          </a:p>
        </p:txBody>
      </p:sp>
    </p:spTree>
    <p:extLst>
      <p:ext uri="{BB962C8B-B14F-4D97-AF65-F5344CB8AC3E}">
        <p14:creationId xmlns:p14="http://schemas.microsoft.com/office/powerpoint/2010/main" val="266727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/>
          <p:cNvSpPr txBox="1">
            <a:spLocks noChangeArrowheads="1"/>
          </p:cNvSpPr>
          <p:nvPr/>
        </p:nvSpPr>
        <p:spPr bwMode="auto">
          <a:xfrm>
            <a:off x="0" y="404664"/>
            <a:ext cx="9144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BE" sz="4400" dirty="0">
                <a:solidFill>
                  <a:schemeClr val="bg1"/>
                </a:solidFill>
                <a:latin typeface="+mj-lt"/>
                <a:cs typeface="Arial" charset="0"/>
              </a:rPr>
              <a:t>Offset </a:t>
            </a:r>
            <a:r>
              <a:rPr lang="fr-BE" sz="4400" dirty="0" err="1" smtClean="0">
                <a:solidFill>
                  <a:schemeClr val="bg1"/>
                </a:solidFill>
                <a:latin typeface="+mj-lt"/>
                <a:cs typeface="Arial" charset="0"/>
              </a:rPr>
              <a:t>problem</a:t>
            </a:r>
            <a:r>
              <a:rPr lang="fr-BE" sz="4400" dirty="0" smtClean="0">
                <a:solidFill>
                  <a:schemeClr val="bg1"/>
                </a:solidFill>
                <a:latin typeface="+mj-lt"/>
                <a:cs typeface="Arial" charset="0"/>
              </a:rPr>
              <a:t>: </a:t>
            </a:r>
            <a:r>
              <a:rPr lang="fr-BE" sz="4400" dirty="0" err="1" smtClean="0">
                <a:solidFill>
                  <a:schemeClr val="bg1"/>
                </a:solidFill>
                <a:latin typeface="+mj-lt"/>
                <a:cs typeface="Arial" charset="0"/>
              </a:rPr>
              <a:t>color</a:t>
            </a:r>
            <a:r>
              <a:rPr lang="fr-BE" sz="4400" dirty="0" smtClean="0">
                <a:solidFill>
                  <a:schemeClr val="bg1"/>
                </a:solidFill>
                <a:latin typeface="+mj-lt"/>
                <a:cs typeface="Arial" charset="0"/>
              </a:rPr>
              <a:t> </a:t>
            </a:r>
            <a:r>
              <a:rPr lang="fr-BE" sz="4400" dirty="0" err="1" smtClean="0">
                <a:solidFill>
                  <a:schemeClr val="bg1"/>
                </a:solidFill>
                <a:latin typeface="+mj-lt"/>
                <a:cs typeface="Arial" charset="0"/>
              </a:rPr>
              <a:t>related</a:t>
            </a:r>
            <a:endParaRPr lang="fr-BE" sz="3200" dirty="0">
              <a:solidFill>
                <a:schemeClr val="bg1"/>
              </a:solidFill>
              <a:latin typeface="+mj-lt"/>
              <a:cs typeface="Arial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08059"/>
            <a:ext cx="5328592" cy="396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6227762" y="2927350"/>
            <a:ext cx="2143125" cy="1581150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>
                <a:solidFill>
                  <a:srgbClr val="FF3300"/>
                </a:solidFill>
                <a:cs typeface="Arial" charset="0"/>
              </a:rPr>
              <a:t>x</a:t>
            </a:r>
            <a:r>
              <a:rPr lang="en-GB" sz="3600" baseline="-25000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: Vega  (H=0.0)</a:t>
            </a:r>
          </a:p>
          <a:p>
            <a:pPr eaLnBrk="1" hangingPunct="1">
              <a:buFont typeface="Arial" charset="0"/>
              <a:buChar char="•"/>
            </a:pP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>
                <a:solidFill>
                  <a:srgbClr val="00B0F0"/>
                </a:solidFill>
                <a:cs typeface="Arial" charset="0"/>
              </a:rPr>
              <a:t>x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: </a:t>
            </a:r>
            <a:r>
              <a:rPr lang="en-GB" dirty="0">
                <a:solidFill>
                  <a:schemeClr val="bg1"/>
                </a:solidFill>
                <a:latin typeface="Symbol" pitchFamily="18" charset="2"/>
                <a:cs typeface="Arial" charset="0"/>
              </a:rPr>
              <a:t>p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Her (H</a:t>
            </a:r>
            <a:r>
              <a:rPr lang="en-GB" dirty="0" smtClean="0">
                <a:solidFill>
                  <a:schemeClr val="bg1"/>
                </a:solidFill>
                <a:cs typeface="Arial" charset="0"/>
              </a:rPr>
              <a:t>=-0.1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)</a:t>
            </a:r>
          </a:p>
          <a:p>
            <a:pPr eaLnBrk="1" hangingPunct="1">
              <a:buFont typeface="Arial" charset="0"/>
              <a:buChar char="•"/>
            </a:pP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>
                <a:solidFill>
                  <a:schemeClr val="accent5">
                    <a:lumMod val="60000"/>
                    <a:lumOff val="40000"/>
                  </a:schemeClr>
                </a:solidFill>
                <a:cs typeface="Arial" charset="0"/>
              </a:rPr>
              <a:t>x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: </a:t>
            </a:r>
            <a:r>
              <a:rPr lang="en-GB" dirty="0">
                <a:solidFill>
                  <a:schemeClr val="bg1"/>
                </a:solidFill>
                <a:latin typeface="Symbol" pitchFamily="18" charset="2"/>
                <a:cs typeface="Arial" charset="0"/>
              </a:rPr>
              <a:t>q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Her (H=1.2)</a:t>
            </a:r>
          </a:p>
          <a:p>
            <a:pPr eaLnBrk="1" hangingPunct="1">
              <a:buFont typeface="Arial" charset="0"/>
              <a:buChar char="•"/>
            </a:pP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>
                <a:solidFill>
                  <a:srgbClr val="24FC39"/>
                </a:solidFill>
                <a:cs typeface="Arial" charset="0"/>
              </a:rPr>
              <a:t>x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: </a:t>
            </a:r>
            <a:r>
              <a:rPr lang="en-GB" dirty="0">
                <a:solidFill>
                  <a:schemeClr val="bg1"/>
                </a:solidFill>
                <a:latin typeface="Symbol" pitchFamily="18" charset="2"/>
                <a:cs typeface="Arial" charset="0"/>
              </a:rPr>
              <a:t>l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 err="1">
                <a:solidFill>
                  <a:schemeClr val="bg1"/>
                </a:solidFill>
                <a:cs typeface="Arial" charset="0"/>
              </a:rPr>
              <a:t>Lyr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 (H=1.8)</a:t>
            </a:r>
          </a:p>
          <a:p>
            <a:pPr eaLnBrk="1" hangingPunct="1">
              <a:buFont typeface="Arial" charset="0"/>
              <a:buChar char="•"/>
            </a:pP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>
                <a:solidFill>
                  <a:srgbClr val="FF9900"/>
                </a:solidFill>
                <a:cs typeface="Arial" charset="0"/>
              </a:rPr>
              <a:t>x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: </a:t>
            </a:r>
            <a:r>
              <a:rPr lang="en-GB" dirty="0">
                <a:solidFill>
                  <a:schemeClr val="bg1"/>
                </a:solidFill>
                <a:latin typeface="Symbol" pitchFamily="18" charset="2"/>
                <a:cs typeface="Arial" charset="0"/>
              </a:rPr>
              <a:t>k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 err="1">
                <a:solidFill>
                  <a:schemeClr val="bg1"/>
                </a:solidFill>
                <a:cs typeface="Arial" charset="0"/>
              </a:rPr>
              <a:t>Lyr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 (H=1.9)</a:t>
            </a:r>
          </a:p>
        </p:txBody>
      </p:sp>
    </p:spTree>
    <p:extLst>
      <p:ext uri="{BB962C8B-B14F-4D97-AF65-F5344CB8AC3E}">
        <p14:creationId xmlns:p14="http://schemas.microsoft.com/office/powerpoint/2010/main" val="3157107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/>
          <p:cNvSpPr txBox="1">
            <a:spLocks noChangeArrowheads="1"/>
          </p:cNvSpPr>
          <p:nvPr/>
        </p:nvSpPr>
        <p:spPr bwMode="auto">
          <a:xfrm>
            <a:off x="0" y="332656"/>
            <a:ext cx="9144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BE" sz="4400" dirty="0">
                <a:solidFill>
                  <a:schemeClr val="bg1"/>
                </a:solidFill>
                <a:latin typeface="+mj-lt"/>
                <a:cs typeface="Arial" charset="0"/>
              </a:rPr>
              <a:t>Offset </a:t>
            </a:r>
            <a:r>
              <a:rPr lang="fr-BE" sz="4400" dirty="0" err="1" smtClean="0">
                <a:solidFill>
                  <a:schemeClr val="bg1"/>
                </a:solidFill>
                <a:latin typeface="+mj-lt"/>
                <a:cs typeface="Arial" charset="0"/>
              </a:rPr>
              <a:t>problem</a:t>
            </a:r>
            <a:r>
              <a:rPr lang="fr-BE" sz="4400" dirty="0" smtClean="0">
                <a:solidFill>
                  <a:schemeClr val="bg1"/>
                </a:solidFill>
                <a:latin typeface="+mj-lt"/>
                <a:cs typeface="Arial" charset="0"/>
              </a:rPr>
              <a:t>: </a:t>
            </a:r>
            <a:r>
              <a:rPr lang="fr-BE" sz="4400" dirty="0" err="1" smtClean="0">
                <a:solidFill>
                  <a:schemeClr val="bg1"/>
                </a:solidFill>
                <a:latin typeface="+mj-lt"/>
                <a:cs typeface="Arial" charset="0"/>
              </a:rPr>
              <a:t>origin</a:t>
            </a:r>
            <a:r>
              <a:rPr lang="fr-BE" sz="4400" dirty="0" smtClean="0">
                <a:solidFill>
                  <a:schemeClr val="bg1"/>
                </a:solidFill>
                <a:latin typeface="+mj-lt"/>
                <a:cs typeface="Arial" charset="0"/>
              </a:rPr>
              <a:t>?</a:t>
            </a:r>
            <a:endParaRPr lang="fr-BE" sz="3200" dirty="0">
              <a:solidFill>
                <a:schemeClr val="bg1"/>
              </a:solidFill>
              <a:latin typeface="+mj-lt"/>
              <a:cs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28596" y="1247796"/>
            <a:ext cx="8715404" cy="5181600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endParaRPr lang="en-GB" sz="2400" dirty="0">
              <a:solidFill>
                <a:schemeClr val="bg1"/>
              </a:solidFill>
            </a:endParaRPr>
          </a:p>
          <a:p>
            <a:pPr marL="800100" lvl="1" indent="-342900">
              <a:spcBef>
                <a:spcPct val="20000"/>
              </a:spcBef>
              <a:buFontTx/>
              <a:buChar char="–"/>
            </a:pPr>
            <a:endParaRPr lang="fr-BE" sz="200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05068" y="1412776"/>
            <a:ext cx="8715404" cy="5181600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400" dirty="0" smtClean="0">
                <a:solidFill>
                  <a:schemeClr val="bg1"/>
                </a:solidFill>
              </a:rPr>
              <a:t>Not related to non-linearity 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400" dirty="0" smtClean="0">
                <a:solidFill>
                  <a:schemeClr val="bg1"/>
                </a:solidFill>
              </a:rPr>
              <a:t>Kappa coefficients OK</a:t>
            </a:r>
            <a:endParaRPr lang="en-GB" sz="2400" dirty="0">
              <a:solidFill>
                <a:schemeClr val="bg1"/>
              </a:solidFill>
            </a:endParaRPr>
          </a:p>
          <a:p>
            <a:pPr marL="800100" lvl="1" indent="-342900">
              <a:spcBef>
                <a:spcPct val="20000"/>
              </a:spcBef>
              <a:buFontTx/>
              <a:buChar char="–"/>
            </a:pPr>
            <a:endParaRPr lang="fr-BE" sz="2000" dirty="0">
              <a:solidFill>
                <a:schemeClr val="bg1"/>
              </a:solidFill>
              <a:cs typeface="Arial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420888"/>
            <a:ext cx="7488832" cy="4260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81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/>
          <p:cNvSpPr txBox="1">
            <a:spLocks noChangeArrowheads="1"/>
          </p:cNvSpPr>
          <p:nvPr/>
        </p:nvSpPr>
        <p:spPr bwMode="auto">
          <a:xfrm>
            <a:off x="0" y="115888"/>
            <a:ext cx="9144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BE" sz="4400" dirty="0" smtClean="0">
                <a:solidFill>
                  <a:schemeClr val="bg1"/>
                </a:solidFill>
                <a:latin typeface="+mj-lt"/>
                <a:cs typeface="Arial" charset="0"/>
              </a:rPr>
              <a:t>Kappa coefficients</a:t>
            </a: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6227762" y="2927350"/>
            <a:ext cx="2143125" cy="1581150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>
                <a:solidFill>
                  <a:srgbClr val="FF3300"/>
                </a:solidFill>
                <a:cs typeface="Arial" charset="0"/>
              </a:rPr>
              <a:t>x</a:t>
            </a:r>
            <a:r>
              <a:rPr lang="en-GB" sz="3600" baseline="-25000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: Vega  (H=0.0)</a:t>
            </a:r>
          </a:p>
          <a:p>
            <a:pPr eaLnBrk="1" hangingPunct="1">
              <a:buFont typeface="Arial" charset="0"/>
              <a:buChar char="•"/>
            </a:pP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>
                <a:solidFill>
                  <a:srgbClr val="00B0F0"/>
                </a:solidFill>
                <a:cs typeface="Arial" charset="0"/>
              </a:rPr>
              <a:t>x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: </a:t>
            </a:r>
            <a:r>
              <a:rPr lang="en-GB" dirty="0">
                <a:solidFill>
                  <a:schemeClr val="bg1"/>
                </a:solidFill>
                <a:latin typeface="Symbol" pitchFamily="18" charset="2"/>
                <a:cs typeface="Arial" charset="0"/>
              </a:rPr>
              <a:t>p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Her (H=0.1)</a:t>
            </a:r>
          </a:p>
          <a:p>
            <a:pPr eaLnBrk="1" hangingPunct="1">
              <a:buFont typeface="Arial" charset="0"/>
              <a:buChar char="•"/>
            </a:pP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>
                <a:solidFill>
                  <a:schemeClr val="accent5">
                    <a:lumMod val="60000"/>
                    <a:lumOff val="40000"/>
                  </a:schemeClr>
                </a:solidFill>
                <a:cs typeface="Arial" charset="0"/>
              </a:rPr>
              <a:t>x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: </a:t>
            </a:r>
            <a:r>
              <a:rPr lang="en-GB" dirty="0">
                <a:solidFill>
                  <a:schemeClr val="bg1"/>
                </a:solidFill>
                <a:latin typeface="Symbol" pitchFamily="18" charset="2"/>
                <a:cs typeface="Arial" charset="0"/>
              </a:rPr>
              <a:t>q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Her (H=1.2)</a:t>
            </a:r>
          </a:p>
          <a:p>
            <a:pPr eaLnBrk="1" hangingPunct="1">
              <a:buFont typeface="Arial" charset="0"/>
              <a:buChar char="•"/>
            </a:pP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>
                <a:solidFill>
                  <a:srgbClr val="FFFF00"/>
                </a:solidFill>
                <a:cs typeface="Arial" charset="0"/>
              </a:rPr>
              <a:t>x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: </a:t>
            </a:r>
            <a:r>
              <a:rPr lang="en-GB" dirty="0">
                <a:solidFill>
                  <a:schemeClr val="bg1"/>
                </a:solidFill>
                <a:latin typeface="Symbol" pitchFamily="18" charset="2"/>
                <a:cs typeface="Arial" charset="0"/>
              </a:rPr>
              <a:t>l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 err="1">
                <a:solidFill>
                  <a:schemeClr val="bg1"/>
                </a:solidFill>
                <a:cs typeface="Arial" charset="0"/>
              </a:rPr>
              <a:t>Lyr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 (H=1.8)</a:t>
            </a:r>
          </a:p>
          <a:p>
            <a:pPr eaLnBrk="1" hangingPunct="1">
              <a:buFont typeface="Arial" charset="0"/>
              <a:buChar char="•"/>
            </a:pP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>
                <a:solidFill>
                  <a:srgbClr val="FF9900"/>
                </a:solidFill>
                <a:cs typeface="Arial" charset="0"/>
              </a:rPr>
              <a:t>x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: </a:t>
            </a:r>
            <a:r>
              <a:rPr lang="en-GB" dirty="0">
                <a:solidFill>
                  <a:schemeClr val="bg1"/>
                </a:solidFill>
                <a:latin typeface="Symbol" pitchFamily="18" charset="2"/>
                <a:cs typeface="Arial" charset="0"/>
              </a:rPr>
              <a:t>k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dirty="0" err="1">
                <a:solidFill>
                  <a:schemeClr val="bg1"/>
                </a:solidFill>
                <a:cs typeface="Arial" charset="0"/>
              </a:rPr>
              <a:t>Lyr</a:t>
            </a:r>
            <a:r>
              <a:rPr lang="en-GB" dirty="0">
                <a:solidFill>
                  <a:schemeClr val="bg1"/>
                </a:solidFill>
                <a:cs typeface="Arial" charset="0"/>
              </a:rPr>
              <a:t>  (H=1.9)</a:t>
            </a:r>
          </a:p>
        </p:txBody>
      </p:sp>
      <p:pic>
        <p:nvPicPr>
          <p:cNvPr id="7" name="Picture 3" descr="matrixT1_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25538"/>
            <a:ext cx="4359275" cy="48958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matrixT3_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125538"/>
            <a:ext cx="4359275" cy="48958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3245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134144"/>
            <a:ext cx="9144000" cy="990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solidFill>
                  <a:schemeClr val="bg1"/>
                </a:solidFill>
              </a:rPr>
              <a:t>Impact on raw V2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2051" name="Picture 3" descr="C:\Users\Den\Work\These\Vis2_vs_Phot_ag_pag_10Jun.ep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16832"/>
            <a:ext cx="8079145" cy="45365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36390" y="1203346"/>
            <a:ext cx="7786742" cy="3233766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</a:rPr>
              <a:t>Non-linearity spoils V2</a:t>
            </a:r>
          </a:p>
        </p:txBody>
      </p:sp>
    </p:spTree>
    <p:extLst>
      <p:ext uri="{BB962C8B-B14F-4D97-AF65-F5344CB8AC3E}">
        <p14:creationId xmlns:p14="http://schemas.microsoft.com/office/powerpoint/2010/main" val="2447002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134144"/>
            <a:ext cx="9144000" cy="990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solidFill>
                  <a:schemeClr val="bg1"/>
                </a:solidFill>
              </a:rPr>
              <a:t>Impact on raw V2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42525" y="1157131"/>
            <a:ext cx="7786742" cy="3233766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</a:rPr>
              <a:t>Offset no significant impact</a:t>
            </a: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44824"/>
            <a:ext cx="8160663" cy="4688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1356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28596" y="1533548"/>
            <a:ext cx="8358246" cy="51816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400" dirty="0" smtClean="0">
              <a:solidFill>
                <a:schemeClr val="bg1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-27384"/>
            <a:ext cx="9144000" cy="990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solidFill>
                  <a:schemeClr val="bg1"/>
                </a:solidFill>
              </a:rPr>
              <a:t>Chromatic response of IONIC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4099" name="Picture 3" descr="C:\Users\Den\IDLWorkspace\IOTA\Polar problem\Rapport\TF_wav.ep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584" y="825631"/>
            <a:ext cx="5896744" cy="421196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2869" y="5103767"/>
            <a:ext cx="4003973" cy="1639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23528" y="5379810"/>
            <a:ext cx="7786742" cy="3233766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400" dirty="0" smtClean="0">
                <a:solidFill>
                  <a:schemeClr val="bg1"/>
                </a:solidFill>
              </a:rPr>
              <a:t>Analysis of dispersed data</a:t>
            </a:r>
          </a:p>
          <a:p>
            <a:pPr marL="800100" lvl="1" indent="-342900">
              <a:spcBef>
                <a:spcPct val="20000"/>
              </a:spcBef>
              <a:buFont typeface="Calibri" pitchFamily="34" charset="0"/>
              <a:buChar char="—"/>
            </a:pPr>
            <a:r>
              <a:rPr lang="en-GB" dirty="0" smtClean="0">
                <a:solidFill>
                  <a:schemeClr val="bg1"/>
                </a:solidFill>
              </a:rPr>
              <a:t>Setup 1: </a:t>
            </a:r>
            <a:r>
              <a:rPr lang="en-GB" dirty="0" err="1" smtClean="0">
                <a:solidFill>
                  <a:schemeClr val="bg1"/>
                </a:solidFill>
              </a:rPr>
              <a:t>Lacour</a:t>
            </a:r>
            <a:r>
              <a:rPr lang="en-GB" dirty="0" smtClean="0">
                <a:solidFill>
                  <a:schemeClr val="bg1"/>
                </a:solidFill>
              </a:rPr>
              <a:t> 2006</a:t>
            </a:r>
          </a:p>
          <a:p>
            <a:pPr marL="800100" lvl="1" indent="-342900">
              <a:spcBef>
                <a:spcPct val="20000"/>
              </a:spcBef>
              <a:buFont typeface="Calibri" pitchFamily="34" charset="0"/>
              <a:buChar char="—"/>
            </a:pPr>
            <a:r>
              <a:rPr lang="en-GB" dirty="0" smtClean="0">
                <a:solidFill>
                  <a:schemeClr val="bg1"/>
                </a:solidFill>
              </a:rPr>
              <a:t>Setup 2: </a:t>
            </a:r>
            <a:r>
              <a:rPr lang="en-GB" dirty="0" err="1" smtClean="0">
                <a:solidFill>
                  <a:schemeClr val="bg1"/>
                </a:solidFill>
              </a:rPr>
              <a:t>Pedretti</a:t>
            </a:r>
            <a:r>
              <a:rPr lang="en-GB" dirty="0" smtClean="0">
                <a:solidFill>
                  <a:schemeClr val="bg1"/>
                </a:solidFill>
              </a:rPr>
              <a:t> 2006</a:t>
            </a:r>
          </a:p>
        </p:txBody>
      </p:sp>
    </p:spTree>
    <p:extLst>
      <p:ext uri="{BB962C8B-B14F-4D97-AF65-F5344CB8AC3E}">
        <p14:creationId xmlns:p14="http://schemas.microsoft.com/office/powerpoint/2010/main" val="36322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28596" y="1533548"/>
            <a:ext cx="8358246" cy="51816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400" dirty="0" smtClean="0">
              <a:solidFill>
                <a:schemeClr val="bg1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476672"/>
            <a:ext cx="9144000" cy="990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solidFill>
                  <a:schemeClr val="bg1"/>
                </a:solidFill>
              </a:rPr>
              <a:t>What have we learned?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678629" y="1779410"/>
            <a:ext cx="7786742" cy="3233766"/>
          </a:xfrm>
          <a:prstGeom prst="rect">
            <a:avLst/>
          </a:prstGeom>
        </p:spPr>
        <p:txBody>
          <a:bodyPr/>
          <a:lstStyle/>
          <a:p>
            <a:pPr marL="457200" lvl="0" indent="-457200">
              <a:spcBef>
                <a:spcPct val="20000"/>
              </a:spcBef>
              <a:buFont typeface="+mj-lt"/>
              <a:buAutoNum type="arabicPeriod"/>
            </a:pPr>
            <a:r>
              <a:rPr lang="en-GB" sz="2400" dirty="0" smtClean="0">
                <a:solidFill>
                  <a:schemeClr val="bg1"/>
                </a:solidFill>
              </a:rPr>
              <a:t>Camera-related problems:</a:t>
            </a:r>
          </a:p>
          <a:p>
            <a:pPr marL="914400" lvl="1" indent="-457200">
              <a:spcBef>
                <a:spcPct val="20000"/>
              </a:spcBef>
              <a:buFont typeface="Wingdings" pitchFamily="2" charset="2"/>
              <a:buChar char="§"/>
            </a:pPr>
            <a:r>
              <a:rPr lang="en-GB" sz="2400" dirty="0" smtClean="0">
                <a:solidFill>
                  <a:schemeClr val="bg1"/>
                </a:solidFill>
              </a:rPr>
              <a:t>Non-linearity: impact on V2</a:t>
            </a:r>
          </a:p>
          <a:p>
            <a:pPr marL="914400" lvl="1" indent="-457200">
              <a:spcBef>
                <a:spcPct val="20000"/>
              </a:spcBef>
              <a:buFont typeface="Wingdings" pitchFamily="2" charset="2"/>
              <a:buChar char="§"/>
            </a:pPr>
            <a:r>
              <a:rPr lang="en-GB" sz="2400" dirty="0" smtClean="0">
                <a:solidFill>
                  <a:schemeClr val="bg1"/>
                </a:solidFill>
              </a:rPr>
              <a:t>Offset matrix-</a:t>
            </a:r>
            <a:r>
              <a:rPr lang="en-GB" sz="2400" dirty="0" err="1" smtClean="0">
                <a:solidFill>
                  <a:schemeClr val="bg1"/>
                </a:solidFill>
              </a:rPr>
              <a:t>interferometric</a:t>
            </a:r>
            <a:r>
              <a:rPr lang="en-GB" sz="2400" dirty="0" smtClean="0">
                <a:solidFill>
                  <a:schemeClr val="bg1"/>
                </a:solidFill>
              </a:rPr>
              <a:t> fluxes: no impact on V2</a:t>
            </a:r>
          </a:p>
          <a:p>
            <a:pPr marL="914400" lvl="1" indent="-457200">
              <a:spcBef>
                <a:spcPct val="20000"/>
              </a:spcBef>
              <a:buFont typeface="+mj-lt"/>
              <a:buAutoNum type="arabicPeriod"/>
            </a:pPr>
            <a:endParaRPr lang="en-GB" sz="2400" dirty="0" smtClean="0">
              <a:solidFill>
                <a:schemeClr val="bg1"/>
              </a:solidFill>
            </a:endParaRPr>
          </a:p>
          <a:p>
            <a:pPr marL="457200" lvl="0" indent="-457200">
              <a:spcBef>
                <a:spcPct val="20000"/>
              </a:spcBef>
              <a:buFont typeface="+mj-lt"/>
              <a:buAutoNum type="arabicPeriod"/>
            </a:pPr>
            <a:r>
              <a:rPr lang="en-GB" sz="2400" dirty="0" smtClean="0">
                <a:solidFill>
                  <a:schemeClr val="bg1"/>
                </a:solidFill>
              </a:rPr>
              <a:t>IONIC3-related problem:</a:t>
            </a:r>
          </a:p>
          <a:p>
            <a:pPr marL="914400" lvl="1" indent="-457200">
              <a:spcBef>
                <a:spcPct val="20000"/>
              </a:spcBef>
              <a:buFont typeface="Wingdings" pitchFamily="2" charset="2"/>
              <a:buChar char="§"/>
            </a:pPr>
            <a:r>
              <a:rPr lang="en-GB" sz="2400" dirty="0" smtClean="0">
                <a:solidFill>
                  <a:schemeClr val="bg1"/>
                </a:solidFill>
              </a:rPr>
              <a:t>Chromaticity of the component: main limitation on broadband V2</a:t>
            </a:r>
          </a:p>
          <a:p>
            <a:pPr marL="914400" lvl="1" indent="-457200">
              <a:spcBef>
                <a:spcPct val="20000"/>
              </a:spcBef>
              <a:buFont typeface="Wingdings" pitchFamily="2" charset="2"/>
              <a:buChar char="§"/>
            </a:pPr>
            <a:r>
              <a:rPr lang="en-GB" sz="2400" dirty="0" smtClean="0">
                <a:solidFill>
                  <a:schemeClr val="bg1"/>
                </a:solidFill>
              </a:rPr>
              <a:t>Chromaticity is setup-dependant!</a:t>
            </a:r>
            <a:endParaRPr lang="en-GB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7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201414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>
                <a:solidFill>
                  <a:schemeClr val="bg1"/>
                </a:solidFill>
              </a:rPr>
              <a:t>Data analysis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71472" y="1222198"/>
            <a:ext cx="7786742" cy="3233766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</a:rPr>
              <a:t>Detection of an H-band excess at the 3-</a:t>
            </a:r>
            <a:r>
              <a:rPr lang="en-GB" sz="2800" dirty="0" smtClean="0">
                <a:solidFill>
                  <a:schemeClr val="bg1"/>
                </a:solidFill>
                <a:latin typeface="Symbol" pitchFamily="18" charset="2"/>
              </a:rPr>
              <a:t>s</a:t>
            </a:r>
            <a:r>
              <a:rPr lang="en-GB" sz="2800" dirty="0" smtClean="0">
                <a:solidFill>
                  <a:schemeClr val="bg1"/>
                </a:solidFill>
              </a:rPr>
              <a:t> level</a:t>
            </a:r>
          </a:p>
        </p:txBody>
      </p:sp>
      <p:pic>
        <p:nvPicPr>
          <p:cNvPr id="5122" name="Picture 2" descr="C:\Users\Den\Work\Debris disks\IOTA-2006\A&amp;A\alf_lyr_1_base.ep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016224"/>
            <a:ext cx="5041782" cy="429309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3466703"/>
            <a:ext cx="3312369" cy="1618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201414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>
                <a:solidFill>
                  <a:schemeClr val="bg1"/>
                </a:solidFill>
              </a:rPr>
              <a:t>Data analysis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71472" y="1222198"/>
            <a:ext cx="7786742" cy="3233766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</a:rPr>
              <a:t>Geometry not constrained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36" y="2285558"/>
            <a:ext cx="8565544" cy="3447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633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201414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>
                <a:solidFill>
                  <a:schemeClr val="bg1"/>
                </a:solidFill>
              </a:rPr>
              <a:t>Data analysis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71472" y="1222198"/>
            <a:ext cx="7786742" cy="3233766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</a:rPr>
              <a:t>Point-symmetric brightness distribution</a:t>
            </a:r>
          </a:p>
        </p:txBody>
      </p:sp>
      <p:pic>
        <p:nvPicPr>
          <p:cNvPr id="7" name="Picture 2" descr="C:\Users\Den\Work\Debris disks\IOTA-2006\A&amp;A\cp_vs_file_nobin.ep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559" y="1988840"/>
            <a:ext cx="6400801" cy="45720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444970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4"/>
          <p:cNvSpPr txBox="1"/>
          <p:nvPr/>
        </p:nvSpPr>
        <p:spPr>
          <a:xfrm>
            <a:off x="0" y="21429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>
                <a:solidFill>
                  <a:schemeClr val="bg1"/>
                </a:solidFill>
              </a:rPr>
              <a:t>EZ dust disk </a:t>
            </a:r>
            <a:r>
              <a:rPr lang="en-GB" sz="5400" dirty="0" err="1" smtClean="0">
                <a:solidFill>
                  <a:schemeClr val="bg1"/>
                </a:solidFill>
              </a:rPr>
              <a:t>modeling</a:t>
            </a:r>
            <a:endParaRPr lang="en-GB" sz="5400" dirty="0" smtClean="0">
              <a:solidFill>
                <a:schemeClr val="bg1"/>
              </a:solidFill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285752" y="1643050"/>
            <a:ext cx="8572528" cy="3233766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</a:rPr>
              <a:t>Best fit SED: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endParaRPr lang="en-GB" sz="2800" dirty="0" smtClean="0">
              <a:solidFill>
                <a:schemeClr val="bg1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6929454" y="3786190"/>
            <a:ext cx="16430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 smtClean="0">
                <a:solidFill>
                  <a:schemeClr val="bg1"/>
                </a:solidFill>
              </a:rPr>
              <a:t>50% Silicates </a:t>
            </a:r>
          </a:p>
          <a:p>
            <a:pPr algn="ctr"/>
            <a:r>
              <a:rPr lang="fr-BE" dirty="0" smtClean="0">
                <a:solidFill>
                  <a:schemeClr val="bg1"/>
                </a:solidFill>
              </a:rPr>
              <a:t>&amp; </a:t>
            </a:r>
          </a:p>
          <a:p>
            <a:pPr algn="ctr"/>
            <a:r>
              <a:rPr lang="fr-BE" dirty="0" smtClean="0">
                <a:solidFill>
                  <a:schemeClr val="bg1"/>
                </a:solidFill>
              </a:rPr>
              <a:t>50% </a:t>
            </a:r>
            <a:r>
              <a:rPr lang="fr-BE" dirty="0" err="1" smtClean="0">
                <a:solidFill>
                  <a:schemeClr val="bg1"/>
                </a:solidFill>
              </a:rPr>
              <a:t>Carbon</a:t>
            </a:r>
            <a:endParaRPr lang="fr-BE" dirty="0">
              <a:solidFill>
                <a:schemeClr val="bg1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6929454" y="2786058"/>
            <a:ext cx="1643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 err="1" smtClean="0">
                <a:solidFill>
                  <a:schemeClr val="bg1"/>
                </a:solidFill>
              </a:rPr>
              <a:t>Density</a:t>
            </a:r>
            <a:r>
              <a:rPr lang="fr-BE" dirty="0" smtClean="0">
                <a:solidFill>
                  <a:schemeClr val="bg1"/>
                </a:solidFill>
              </a:rPr>
              <a:t> profile</a:t>
            </a:r>
          </a:p>
          <a:p>
            <a:pPr algn="ctr"/>
            <a:r>
              <a:rPr lang="fr-BE" dirty="0" smtClean="0">
                <a:solidFill>
                  <a:schemeClr val="bg1"/>
                </a:solidFill>
              </a:rPr>
              <a:t>-3</a:t>
            </a:r>
            <a:endParaRPr lang="fr-BE" dirty="0">
              <a:solidFill>
                <a:schemeClr val="bg1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7143768" y="5357826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 err="1" smtClean="0">
                <a:solidFill>
                  <a:schemeClr val="bg1"/>
                </a:solidFill>
              </a:rPr>
              <a:t>Ro</a:t>
            </a:r>
            <a:r>
              <a:rPr lang="fr-BE" dirty="0" smtClean="0">
                <a:solidFill>
                  <a:schemeClr val="bg1"/>
                </a:solidFill>
              </a:rPr>
              <a:t> ~ 0.05 au</a:t>
            </a:r>
            <a:endParaRPr lang="fr-BE" dirty="0">
              <a:solidFill>
                <a:schemeClr val="bg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204864"/>
            <a:ext cx="5832648" cy="4431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571472" y="642918"/>
            <a:ext cx="8229600" cy="868346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Summary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596" y="1759607"/>
            <a:ext cx="828680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</a:rPr>
              <a:t>  3-</a:t>
            </a:r>
            <a:r>
              <a:rPr lang="en-GB" sz="2800" dirty="0" smtClean="0">
                <a:solidFill>
                  <a:schemeClr val="bg1"/>
                </a:solidFill>
                <a:latin typeface="Symbol" pitchFamily="18" charset="2"/>
              </a:rPr>
              <a:t>s</a:t>
            </a:r>
            <a:r>
              <a:rPr lang="en-GB" sz="2800" dirty="0" smtClean="0">
                <a:solidFill>
                  <a:schemeClr val="bg1"/>
                </a:solidFill>
              </a:rPr>
              <a:t> confirmation of </a:t>
            </a:r>
            <a:r>
              <a:rPr lang="en-GB" sz="2800" dirty="0" err="1" smtClean="0">
                <a:solidFill>
                  <a:schemeClr val="bg1"/>
                </a:solidFill>
              </a:rPr>
              <a:t>exozodiacal</a:t>
            </a:r>
            <a:r>
              <a:rPr lang="en-GB" sz="2800" dirty="0" smtClean="0">
                <a:solidFill>
                  <a:schemeClr val="bg1"/>
                </a:solidFill>
              </a:rPr>
              <a:t> dust around Vega </a:t>
            </a: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2000" dirty="0" smtClean="0">
                <a:solidFill>
                  <a:schemeClr val="bg1"/>
                </a:solidFill>
              </a:rPr>
              <a:t> Best fit for a narrow annulus (Ro ~ 0.05 au)</a:t>
            </a: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2000" dirty="0" smtClean="0">
                <a:solidFill>
                  <a:schemeClr val="bg1"/>
                </a:solidFill>
              </a:rPr>
              <a:t> Point-symmetric brightness distribution </a:t>
            </a: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2000" dirty="0">
                <a:solidFill>
                  <a:schemeClr val="bg1"/>
                </a:solidFill>
              </a:rPr>
              <a:t> C</a:t>
            </a:r>
            <a:r>
              <a:rPr lang="en-GB" sz="2000" dirty="0" smtClean="0">
                <a:solidFill>
                  <a:schemeClr val="bg1"/>
                </a:solidFill>
              </a:rPr>
              <a:t>onsistent with </a:t>
            </a:r>
            <a:r>
              <a:rPr lang="en-GB" sz="2000" dirty="0" err="1" smtClean="0">
                <a:solidFill>
                  <a:schemeClr val="bg1"/>
                </a:solidFill>
              </a:rPr>
              <a:t>fiber</a:t>
            </a:r>
            <a:r>
              <a:rPr lang="en-GB" sz="2000" dirty="0" smtClean="0">
                <a:solidFill>
                  <a:schemeClr val="bg1"/>
                </a:solidFill>
              </a:rPr>
              <a:t> </a:t>
            </a:r>
            <a:r>
              <a:rPr lang="en-GB" sz="2000" dirty="0" err="1" smtClean="0">
                <a:solidFill>
                  <a:schemeClr val="bg1"/>
                </a:solidFill>
              </a:rPr>
              <a:t>nuller</a:t>
            </a:r>
            <a:r>
              <a:rPr lang="en-GB" sz="2000" dirty="0" smtClean="0">
                <a:solidFill>
                  <a:schemeClr val="bg1"/>
                </a:solidFill>
              </a:rPr>
              <a:t> and Keck </a:t>
            </a:r>
            <a:r>
              <a:rPr lang="en-GB" sz="2000" dirty="0" err="1" smtClean="0">
                <a:solidFill>
                  <a:schemeClr val="bg1"/>
                </a:solidFill>
              </a:rPr>
              <a:t>nuller</a:t>
            </a:r>
            <a:r>
              <a:rPr lang="en-GB" sz="2000" dirty="0" smtClean="0">
                <a:solidFill>
                  <a:schemeClr val="bg1"/>
                </a:solidFill>
              </a:rPr>
              <a:t> “non-detection”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§"/>
            </a:pPr>
            <a:endParaRPr lang="en-GB" sz="2000" dirty="0">
              <a:solidFill>
                <a:schemeClr val="bg1"/>
              </a:solidFill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</a:rPr>
              <a:t>Long data reduction effort to prove high-accuracy V2</a:t>
            </a:r>
          </a:p>
          <a:p>
            <a:pPr marL="914400" lvl="1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IONIC3 chromaticity is the main limitation  (otherwise &lt;0.5% accuracy)</a:t>
            </a:r>
          </a:p>
          <a:p>
            <a:pPr marL="914400" lvl="1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Characterize it for PIONIER! (and used good calibrators)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16679</TotalTime>
  <Words>862</Words>
  <Application>Microsoft Office PowerPoint</Application>
  <PresentationFormat>On-screen Show (4:3)</PresentationFormat>
  <Paragraphs>162</Paragraphs>
  <Slides>23</Slides>
  <Notes>7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Context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Denis</dc:creator>
  <cp:lastModifiedBy>Den</cp:lastModifiedBy>
  <cp:revision>228</cp:revision>
  <dcterms:created xsi:type="dcterms:W3CDTF">2007-09-06T12:02:45Z</dcterms:created>
  <dcterms:modified xsi:type="dcterms:W3CDTF">2011-02-10T17:54:00Z</dcterms:modified>
</cp:coreProperties>
</file>