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70" r:id="rId5"/>
    <p:sldId id="273" r:id="rId6"/>
    <p:sldId id="260" r:id="rId7"/>
    <p:sldId id="271" r:id="rId8"/>
    <p:sldId id="261" r:id="rId9"/>
    <p:sldId id="259" r:id="rId10"/>
    <p:sldId id="272" r:id="rId11"/>
    <p:sldId id="274" r:id="rId12"/>
    <p:sldId id="263" r:id="rId13"/>
    <p:sldId id="262" r:id="rId14"/>
    <p:sldId id="278" r:id="rId15"/>
    <p:sldId id="266" r:id="rId16"/>
    <p:sldId id="268" r:id="rId17"/>
    <p:sldId id="279" r:id="rId18"/>
    <p:sldId id="265" r:id="rId19"/>
    <p:sldId id="275" r:id="rId20"/>
    <p:sldId id="276" r:id="rId21"/>
    <p:sldId id="267" r:id="rId22"/>
    <p:sldId id="280" r:id="rId23"/>
    <p:sldId id="277" r:id="rId2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66" d="100"/>
          <a:sy n="66" d="100"/>
        </p:scale>
        <p:origin x="-712" y="-104"/>
      </p:cViewPr>
      <p:guideLst>
        <p:guide orient="horz" pos="2256"/>
        <p:guide pos="32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tableStyles" Target="tableStyle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interSettings" Target="printerSettings/printerSettings1.bin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11" Type="http://schemas.openxmlformats.org/officeDocument/2006/relationships/slide" Target="slides/slide10.xml"/><Relationship Id="rId29" Type="http://schemas.openxmlformats.org/officeDocument/2006/relationships/viewProps" Target="viewProp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D5B10-AA0B-EF46-8646-8778D6BA72FA}" type="datetimeFigureOut">
              <a:rPr lang="fr-FR" smtClean="0"/>
              <a:t>10/02/11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22845-E455-5247-897B-9C19497546B8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642A7-7F21-2947-A1F5-C5EFAC2205FB}" type="datetimeFigureOut">
              <a:rPr lang="fr-FR" smtClean="0"/>
              <a:t>10/02/11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BBB17-1ED9-7D42-B8DA-E0A4BC14A3A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r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r>
              <a:rPr lang="fr-FR" dirty="0" err="1" smtClean="0"/>
              <a:t>Modelling</a:t>
            </a:r>
            <a:r>
              <a:rPr lang="fr-FR" dirty="0" smtClean="0"/>
              <a:t> </a:t>
            </a:r>
            <a:r>
              <a:rPr lang="fr-FR" dirty="0" err="1" smtClean="0"/>
              <a:t>debris</a:t>
            </a:r>
            <a:r>
              <a:rPr lang="fr-FR" dirty="0" smtClean="0"/>
              <a:t> </a:t>
            </a:r>
            <a:r>
              <a:rPr lang="fr-FR" dirty="0" err="1" smtClean="0"/>
              <a:t>disks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GRaTeR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6D9A92-464B-DC48-8AC0-1831153E0EE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dirty="0" smtClean="0"/>
              <a:t>Cliquez pour modifier les styles du texte du masque</a:t>
            </a:r>
          </a:p>
          <a:p>
            <a:pPr lvl="1" eaLnBrk="1" latinLnBrk="0" hangingPunct="1"/>
            <a:r>
              <a:rPr lang="fr-FR" dirty="0" smtClean="0"/>
              <a:t>Deuxième niveau</a:t>
            </a:r>
          </a:p>
          <a:p>
            <a:pPr lvl="2" eaLnBrk="1" latinLnBrk="0" hangingPunct="1"/>
            <a:r>
              <a:rPr lang="fr-FR" dirty="0" smtClean="0"/>
              <a:t>Troisième niveau</a:t>
            </a:r>
          </a:p>
          <a:p>
            <a:pPr lvl="3" eaLnBrk="1" latinLnBrk="0" hangingPunct="1"/>
            <a:r>
              <a:rPr lang="fr-FR" dirty="0" smtClean="0"/>
              <a:t>Quatrième niveau</a:t>
            </a:r>
          </a:p>
          <a:p>
            <a:pPr lvl="4" eaLnBrk="1" latinLnBrk="0" hangingPunct="1"/>
            <a:r>
              <a:rPr lang="fr-FR" dirty="0" smtClean="0"/>
              <a:t>Cinquième niveau</a:t>
            </a:r>
            <a:endParaRPr kumimoji="0"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fr-FR" smtClean="0"/>
              <a:t>J. Lebreton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 smtClean="0"/>
              <a:t>Modelling</a:t>
            </a:r>
            <a:r>
              <a:rPr lang="fr-FR" dirty="0" smtClean="0"/>
              <a:t> </a:t>
            </a:r>
            <a:r>
              <a:rPr lang="fr-FR" dirty="0" err="1" smtClean="0"/>
              <a:t>debris</a:t>
            </a:r>
            <a:r>
              <a:rPr lang="fr-FR" dirty="0" smtClean="0"/>
              <a:t> </a:t>
            </a:r>
            <a:r>
              <a:rPr lang="fr-FR" dirty="0" err="1" smtClean="0"/>
              <a:t>disks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GRaTeR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‹#›</a:t>
            </a:fld>
            <a:r>
              <a:rPr lang="fr-FR" dirty="0" smtClean="0"/>
              <a:t>/23</a:t>
            </a:r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‹#›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‹#›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‹#›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26D9A92-464B-DC48-8AC0-1831153E0EE7}" type="slidenum">
              <a:rPr lang="fr-FR" smtClean="0"/>
              <a:t>‹#›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dirty="0" smtClean="0"/>
              <a:t>Deuxième niveau</a:t>
            </a:r>
          </a:p>
          <a:p>
            <a:pPr lvl="2" eaLnBrk="1" latinLnBrk="0" hangingPunct="1"/>
            <a:r>
              <a:rPr kumimoji="0" lang="fr-FR" dirty="0" smtClean="0"/>
              <a:t>Troisième niveau</a:t>
            </a:r>
          </a:p>
          <a:p>
            <a:pPr lvl="3" eaLnBrk="1" latinLnBrk="0" hangingPunct="1"/>
            <a:r>
              <a:rPr kumimoji="0" lang="fr-FR" dirty="0" smtClean="0"/>
              <a:t>Quatrième niveau</a:t>
            </a:r>
          </a:p>
          <a:p>
            <a:pPr lvl="4" eaLnBrk="1" latinLnBrk="0" hangingPunct="1"/>
            <a:r>
              <a:rPr kumimoji="0" lang="fr-FR" dirty="0" smtClean="0"/>
              <a:t>Cinquième niveau</a:t>
            </a:r>
            <a:endParaRPr kumimoji="0" lang="en-US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 algn="ctr"/>
            <a:r>
              <a:rPr lang="fr-FR" smtClean="0"/>
              <a:t>J. Lebreton</a:t>
            </a:r>
            <a:endParaRPr lang="fr-FR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191000" y="6407944"/>
            <a:ext cx="2539753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r>
              <a:rPr lang="fr-FR" dirty="0" err="1" smtClean="0"/>
              <a:t>Modelling</a:t>
            </a:r>
            <a:r>
              <a:rPr lang="fr-FR" dirty="0" smtClean="0"/>
              <a:t> </a:t>
            </a:r>
            <a:r>
              <a:rPr lang="fr-FR" dirty="0" err="1" smtClean="0"/>
              <a:t>debris</a:t>
            </a:r>
            <a:r>
              <a:rPr lang="fr-FR" dirty="0" smtClean="0"/>
              <a:t> </a:t>
            </a:r>
            <a:r>
              <a:rPr lang="fr-FR" dirty="0" err="1" smtClean="0"/>
              <a:t>disks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GRaTeR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305800" y="6407944"/>
            <a:ext cx="70723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26D9A92-464B-DC48-8AC0-1831153E0EE7}" type="slidenum">
              <a:rPr lang="fr-FR" smtClean="0"/>
              <a:t>‹#›</a:t>
            </a:fld>
            <a:r>
              <a:rPr lang="fr-FR" dirty="0" smtClean="0"/>
              <a:t>/23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d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df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6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df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4" Type="http://schemas.openxmlformats.org/officeDocument/2006/relationships/image" Target="../media/image34.pdf"/><Relationship Id="rId4" Type="http://schemas.openxmlformats.org/officeDocument/2006/relationships/image" Target="../media/image24.pdf"/><Relationship Id="rId7" Type="http://schemas.openxmlformats.org/officeDocument/2006/relationships/image" Target="../media/image27.png"/><Relationship Id="rId11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df"/><Relationship Id="rId16" Type="http://schemas.openxmlformats.org/officeDocument/2006/relationships/image" Target="../media/image36.pdf"/><Relationship Id="rId8" Type="http://schemas.openxmlformats.org/officeDocument/2006/relationships/image" Target="../media/image28.pdf"/><Relationship Id="rId13" Type="http://schemas.openxmlformats.org/officeDocument/2006/relationships/image" Target="../media/image33.png"/><Relationship Id="rId10" Type="http://schemas.openxmlformats.org/officeDocument/2006/relationships/image" Target="../media/image30.pdf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2" Type="http://schemas.openxmlformats.org/officeDocument/2006/relationships/image" Target="../media/image32.pdf"/><Relationship Id="rId17" Type="http://schemas.openxmlformats.org/officeDocument/2006/relationships/image" Target="../media/image37.png"/><Relationship Id="rId2" Type="http://schemas.openxmlformats.org/officeDocument/2006/relationships/image" Target="../media/image22.pdf"/><Relationship Id="rId9" Type="http://schemas.openxmlformats.org/officeDocument/2006/relationships/image" Target="../media/image29.png"/><Relationship Id="rId3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df"/><Relationship Id="rId4" Type="http://schemas.openxmlformats.org/officeDocument/2006/relationships/image" Target="../media/image36.pdf"/><Relationship Id="rId10" Type="http://schemas.openxmlformats.org/officeDocument/2006/relationships/image" Target="../media/image24.pdf"/><Relationship Id="rId5" Type="http://schemas.openxmlformats.org/officeDocument/2006/relationships/image" Target="../media/image37.png"/><Relationship Id="rId7" Type="http://schemas.openxmlformats.org/officeDocument/2006/relationships/image" Target="../media/image39.png"/><Relationship Id="rId11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df"/><Relationship Id="rId9" Type="http://schemas.openxmlformats.org/officeDocument/2006/relationships/image" Target="../media/image27.png"/><Relationship Id="rId3" Type="http://schemas.openxmlformats.org/officeDocument/2006/relationships/image" Target="../media/image23.png"/><Relationship Id="rId6" Type="http://schemas.openxmlformats.org/officeDocument/2006/relationships/image" Target="../media/image38.pdf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42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df"/><Relationship Id="rId3" Type="http://schemas.openxmlformats.org/officeDocument/2006/relationships/image" Target="../media/image41.png"/><Relationship Id="rId5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image" Target="../media/image48.png"/><Relationship Id="rId4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df"/><Relationship Id="rId3" Type="http://schemas.openxmlformats.org/officeDocument/2006/relationships/image" Target="../media/image45.png"/><Relationship Id="rId5" Type="http://schemas.openxmlformats.org/officeDocument/2006/relationships/image" Target="../media/image47.pd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df"/><Relationship Id="rId4" Type="http://schemas.openxmlformats.org/officeDocument/2006/relationships/image" Target="../media/image51.pdf"/><Relationship Id="rId10" Type="http://schemas.openxmlformats.org/officeDocument/2006/relationships/image" Target="../media/image57.pdf"/><Relationship Id="rId5" Type="http://schemas.openxmlformats.org/officeDocument/2006/relationships/image" Target="../media/image52.png"/><Relationship Id="rId7" Type="http://schemas.openxmlformats.org/officeDocument/2006/relationships/image" Target="../media/image54.png"/><Relationship Id="rId11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df"/><Relationship Id="rId9" Type="http://schemas.openxmlformats.org/officeDocument/2006/relationships/image" Target="../media/image56.png"/><Relationship Id="rId3" Type="http://schemas.openxmlformats.org/officeDocument/2006/relationships/image" Target="../media/image50.png"/><Relationship Id="rId6" Type="http://schemas.openxmlformats.org/officeDocument/2006/relationships/image" Target="../media/image53.pd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Modeling</a:t>
            </a:r>
            <a:r>
              <a:rPr lang="fr-FR" dirty="0" smtClean="0"/>
              <a:t> </a:t>
            </a:r>
            <a:r>
              <a:rPr lang="fr-FR" dirty="0" err="1" smtClean="0"/>
              <a:t>debris</a:t>
            </a:r>
            <a:r>
              <a:rPr lang="fr-FR" dirty="0" smtClean="0"/>
              <a:t> </a:t>
            </a:r>
            <a:r>
              <a:rPr lang="fr-FR" dirty="0" err="1" smtClean="0"/>
              <a:t>disks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GRaTeR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2300" dirty="0" smtClean="0"/>
              <a:t>(Grenoble Radiative </a:t>
            </a:r>
            <a:r>
              <a:rPr lang="fr-FR" sz="2300" dirty="0" err="1" smtClean="0"/>
              <a:t>TransfeR</a:t>
            </a:r>
            <a:r>
              <a:rPr lang="fr-FR" sz="2300" dirty="0" smtClean="0"/>
              <a:t>)</a:t>
            </a:r>
            <a:endParaRPr lang="fr-FR" sz="2300" dirty="0"/>
          </a:p>
        </p:txBody>
      </p:sp>
      <p:sp>
        <p:nvSpPr>
          <p:cNvPr id="19" name="ZoneTexte 18"/>
          <p:cNvSpPr txBox="1"/>
          <p:nvPr/>
        </p:nvSpPr>
        <p:spPr>
          <a:xfrm>
            <a:off x="457200" y="304800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Jérémy Lebreton</a:t>
            </a:r>
          </a:p>
          <a:p>
            <a:r>
              <a:rPr lang="fr-FR" dirty="0" smtClean="0"/>
              <a:t>EXOZODI </a:t>
            </a:r>
            <a:r>
              <a:rPr lang="fr-FR" dirty="0" err="1" smtClean="0"/>
              <a:t>Kick-off</a:t>
            </a:r>
            <a:r>
              <a:rPr lang="fr-FR" dirty="0" smtClean="0"/>
              <a:t> Meeting </a:t>
            </a:r>
          </a:p>
          <a:p>
            <a:r>
              <a:rPr lang="fr-FR" dirty="0" smtClean="0"/>
              <a:t>10-02-2011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Different</a:t>
            </a:r>
            <a:r>
              <a:rPr lang="fr-FR" dirty="0" smtClean="0"/>
              <a:t> and </a:t>
            </a:r>
            <a:r>
              <a:rPr lang="fr-FR" dirty="0" err="1" smtClean="0"/>
              <a:t>complementary</a:t>
            </a:r>
            <a:r>
              <a:rPr lang="fr-FR" dirty="0" smtClean="0"/>
              <a:t> </a:t>
            </a:r>
            <a:r>
              <a:rPr lang="fr-FR" dirty="0" err="1" smtClean="0"/>
              <a:t>approaches</a:t>
            </a:r>
            <a:r>
              <a:rPr lang="fr-FR" dirty="0" smtClean="0"/>
              <a:t> to model </a:t>
            </a:r>
            <a:r>
              <a:rPr lang="fr-FR" dirty="0" err="1" smtClean="0"/>
              <a:t>debris</a:t>
            </a:r>
            <a:r>
              <a:rPr lang="fr-FR" dirty="0" smtClean="0"/>
              <a:t> </a:t>
            </a:r>
            <a:r>
              <a:rPr lang="fr-FR" dirty="0" err="1" smtClean="0"/>
              <a:t>disks</a:t>
            </a:r>
            <a:endParaRPr lang="fr-FR" dirty="0" smtClean="0"/>
          </a:p>
          <a:p>
            <a:pPr lvl="1"/>
            <a:r>
              <a:rPr lang="fr-FR" sz="1730" dirty="0" err="1" smtClean="0"/>
              <a:t>Collisional</a:t>
            </a:r>
            <a:endParaRPr lang="fr-FR" sz="1730" dirty="0" smtClean="0"/>
          </a:p>
          <a:p>
            <a:pPr lvl="1"/>
            <a:r>
              <a:rPr lang="fr-FR" sz="1730" dirty="0" err="1" smtClean="0"/>
              <a:t>Dynamical</a:t>
            </a:r>
            <a:endParaRPr lang="fr-FR" sz="1730" dirty="0" smtClean="0"/>
          </a:p>
          <a:p>
            <a:pPr lvl="1"/>
            <a:r>
              <a:rPr lang="fr-FR" sz="1730" dirty="0" smtClean="0"/>
              <a:t>Radiative </a:t>
            </a:r>
            <a:r>
              <a:rPr lang="fr-FR" sz="1730" dirty="0" err="1" smtClean="0"/>
              <a:t>transfer</a:t>
            </a:r>
            <a:endParaRPr lang="fr-FR" sz="1730" dirty="0" smtClean="0"/>
          </a:p>
          <a:p>
            <a:pPr lvl="1">
              <a:buNone/>
            </a:pPr>
            <a:endParaRPr lang="fr-FR" dirty="0" smtClean="0"/>
          </a:p>
          <a:p>
            <a:r>
              <a:rPr lang="fr-FR" dirty="0" err="1" smtClean="0"/>
              <a:t>GRaTeR</a:t>
            </a:r>
            <a:r>
              <a:rPr lang="fr-FR" dirty="0" smtClean="0"/>
              <a:t>: </a:t>
            </a:r>
          </a:p>
          <a:p>
            <a:pPr lvl="1"/>
            <a:r>
              <a:rPr lang="fr-FR" sz="1730" dirty="0" err="1" smtClean="0"/>
              <a:t>Originally</a:t>
            </a:r>
            <a:r>
              <a:rPr lang="fr-FR" sz="1730" dirty="0" smtClean="0"/>
              <a:t> </a:t>
            </a:r>
            <a:r>
              <a:rPr lang="fr-FR" sz="1730" dirty="0" err="1" smtClean="0"/>
              <a:t>designed</a:t>
            </a:r>
            <a:r>
              <a:rPr lang="fr-FR" sz="1730" dirty="0" smtClean="0"/>
              <a:t> to model cold </a:t>
            </a:r>
            <a:r>
              <a:rPr lang="fr-FR" sz="1730" b="1" dirty="0" err="1" smtClean="0"/>
              <a:t>dust</a:t>
            </a:r>
            <a:r>
              <a:rPr lang="fr-FR" sz="1730" b="1" dirty="0" smtClean="0"/>
              <a:t> </a:t>
            </a:r>
            <a:r>
              <a:rPr lang="fr-FR" sz="1730" b="1" dirty="0" err="1" smtClean="0"/>
              <a:t>disks</a:t>
            </a:r>
            <a:r>
              <a:rPr lang="fr-FR" sz="1730" dirty="0" smtClean="0"/>
              <a:t> </a:t>
            </a:r>
            <a:r>
              <a:rPr lang="fr-FR" sz="1730" dirty="0" err="1" smtClean="0"/>
              <a:t>around</a:t>
            </a:r>
            <a:r>
              <a:rPr lang="fr-FR" sz="1730" dirty="0" smtClean="0"/>
              <a:t> </a:t>
            </a:r>
            <a:r>
              <a:rPr lang="fr-FR" sz="1730" dirty="0" err="1" smtClean="0"/>
              <a:t>Kuiper-Belt</a:t>
            </a:r>
            <a:r>
              <a:rPr lang="fr-FR" sz="1730" dirty="0" smtClean="0"/>
              <a:t> analogues </a:t>
            </a:r>
            <a:r>
              <a:rPr lang="fr-FR" sz="1730" dirty="0" err="1" smtClean="0"/>
              <a:t>like</a:t>
            </a:r>
            <a:r>
              <a:rPr lang="fr-FR" sz="1730" dirty="0" smtClean="0"/>
              <a:t> HR4796A (Augereau </a:t>
            </a:r>
            <a:r>
              <a:rPr lang="fr-FR" sz="1730" dirty="0" smtClean="0"/>
              <a:t>et al. </a:t>
            </a:r>
            <a:r>
              <a:rPr lang="fr-FR" sz="1730" dirty="0" smtClean="0"/>
              <a:t>1999)</a:t>
            </a:r>
          </a:p>
          <a:p>
            <a:pPr lvl="1"/>
            <a:r>
              <a:rPr lang="fr-FR" sz="1730" dirty="0" smtClean="0"/>
              <a:t>Efficient </a:t>
            </a:r>
            <a:r>
              <a:rPr lang="fr-FR" sz="1730" b="1" i="1" dirty="0" smtClean="0"/>
              <a:t>radiative </a:t>
            </a:r>
            <a:r>
              <a:rPr lang="fr-FR" sz="1730" b="1" i="1" dirty="0" err="1" smtClean="0"/>
              <a:t>transfer</a:t>
            </a:r>
            <a:r>
              <a:rPr lang="fr-FR" sz="1730" b="1" i="1" dirty="0" smtClean="0"/>
              <a:t> </a:t>
            </a:r>
            <a:r>
              <a:rPr lang="fr-FR" sz="1730" dirty="0" err="1" smtClean="0"/>
              <a:t>modeling</a:t>
            </a:r>
            <a:r>
              <a:rPr lang="fr-FR" sz="1730" dirty="0" smtClean="0"/>
              <a:t> of </a:t>
            </a:r>
            <a:r>
              <a:rPr lang="fr-FR" sz="1730" b="1" dirty="0" err="1" smtClean="0"/>
              <a:t>o</a:t>
            </a:r>
            <a:r>
              <a:rPr lang="fr-FR" sz="1730" b="1" dirty="0" err="1" smtClean="0"/>
              <a:t>ptically</a:t>
            </a:r>
            <a:r>
              <a:rPr lang="fr-FR" sz="1730" b="1" dirty="0" smtClean="0"/>
              <a:t> </a:t>
            </a:r>
            <a:r>
              <a:rPr lang="fr-FR" sz="1730" b="1" i="1" dirty="0" err="1" smtClean="0"/>
              <a:t>thin</a:t>
            </a:r>
            <a:r>
              <a:rPr lang="fr-FR" sz="1730" b="1" dirty="0" smtClean="0"/>
              <a:t> </a:t>
            </a:r>
            <a:r>
              <a:rPr lang="fr-FR" sz="1730" dirty="0" err="1" smtClean="0"/>
              <a:t>disks</a:t>
            </a:r>
            <a:endParaRPr lang="fr-FR" sz="1730" dirty="0" smtClean="0"/>
          </a:p>
          <a:p>
            <a:pPr lvl="1"/>
            <a:r>
              <a:rPr lang="fr-FR" sz="1730" dirty="0" err="1" smtClean="0"/>
              <a:t>Fitting</a:t>
            </a:r>
            <a:r>
              <a:rPr lang="fr-FR" sz="1730" dirty="0" smtClean="0"/>
              <a:t> </a:t>
            </a:r>
            <a:r>
              <a:rPr lang="fr-FR" sz="1730" b="1" dirty="0" err="1" smtClean="0"/>
              <a:t>SEDs</a:t>
            </a:r>
            <a:r>
              <a:rPr lang="fr-FR" sz="1730" dirty="0" smtClean="0"/>
              <a:t>, </a:t>
            </a:r>
            <a:r>
              <a:rPr lang="fr-FR" sz="1730" dirty="0" err="1" smtClean="0"/>
              <a:t>resolved</a:t>
            </a:r>
            <a:r>
              <a:rPr lang="fr-FR" sz="1730" dirty="0" smtClean="0"/>
              <a:t> </a:t>
            </a:r>
            <a:r>
              <a:rPr lang="fr-FR" sz="1730" b="1" dirty="0" smtClean="0"/>
              <a:t>images </a:t>
            </a:r>
            <a:r>
              <a:rPr lang="fr-FR" sz="1730" dirty="0" smtClean="0"/>
              <a:t>and </a:t>
            </a:r>
            <a:r>
              <a:rPr lang="fr-FR" sz="1730" b="1" dirty="0" err="1" smtClean="0"/>
              <a:t>interferometric</a:t>
            </a:r>
            <a:r>
              <a:rPr lang="fr-FR" sz="1730" b="1" dirty="0" smtClean="0"/>
              <a:t> </a:t>
            </a:r>
            <a:r>
              <a:rPr lang="fr-FR" sz="1730" dirty="0" smtClean="0"/>
              <a:t>observations</a:t>
            </a:r>
          </a:p>
          <a:p>
            <a:pPr lvl="1"/>
            <a:r>
              <a:rPr lang="fr-FR" sz="1730" dirty="0" err="1" smtClean="0"/>
              <a:t>Allows</a:t>
            </a:r>
            <a:r>
              <a:rPr lang="fr-FR" sz="1730" dirty="0" smtClean="0"/>
              <a:t> </a:t>
            </a:r>
            <a:r>
              <a:rPr lang="fr-FR" sz="1730" dirty="0" err="1" smtClean="0"/>
              <a:t>statistical</a:t>
            </a:r>
            <a:r>
              <a:rPr lang="fr-FR" sz="1730" dirty="0" smtClean="0"/>
              <a:t> </a:t>
            </a:r>
            <a:r>
              <a:rPr lang="fr-FR" sz="1730" dirty="0" err="1" smtClean="0"/>
              <a:t>analysis</a:t>
            </a:r>
            <a:r>
              <a:rPr lang="fr-FR" sz="1730" dirty="0" smtClean="0"/>
              <a:t> on a large </a:t>
            </a:r>
            <a:r>
              <a:rPr lang="fr-FR" sz="1730" dirty="0" err="1" smtClean="0"/>
              <a:t>parameter</a:t>
            </a:r>
            <a:r>
              <a:rPr lang="fr-FR" sz="1730" dirty="0" smtClean="0"/>
              <a:t> </a:t>
            </a:r>
            <a:r>
              <a:rPr lang="fr-FR" sz="1730" dirty="0" err="1" smtClean="0"/>
              <a:t>space</a:t>
            </a:r>
            <a:r>
              <a:rPr lang="fr-FR" sz="1730" dirty="0" smtClean="0"/>
              <a:t>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Star </a:t>
            </a:r>
            <a:r>
              <a:rPr lang="fr-FR" dirty="0" err="1" smtClean="0"/>
              <a:t>properties</a:t>
            </a:r>
            <a:endParaRPr lang="fr-FR" dirty="0" smtClean="0"/>
          </a:p>
          <a:p>
            <a:pPr lvl="1"/>
            <a:r>
              <a:rPr lang="fr-FR" dirty="0" smtClean="0"/>
              <a:t>Spectral type, magnitude, distance</a:t>
            </a:r>
          </a:p>
          <a:p>
            <a:endParaRPr lang="fr-FR" dirty="0" smtClean="0"/>
          </a:p>
          <a:p>
            <a:r>
              <a:rPr lang="fr-FR" dirty="0" err="1" smtClean="0"/>
              <a:t>Geometrical</a:t>
            </a:r>
            <a:r>
              <a:rPr lang="fr-FR" dirty="0" smtClean="0"/>
              <a:t> </a:t>
            </a:r>
            <a:r>
              <a:rPr lang="fr-FR" dirty="0" err="1" smtClean="0"/>
              <a:t>properties</a:t>
            </a:r>
            <a:endParaRPr lang="fr-FR" dirty="0" smtClean="0"/>
          </a:p>
          <a:p>
            <a:pPr lvl="1"/>
            <a:r>
              <a:rPr lang="fr-FR" dirty="0" smtClean="0"/>
              <a:t>Surface </a:t>
            </a:r>
            <a:r>
              <a:rPr lang="fr-FR" dirty="0" err="1" smtClean="0"/>
              <a:t>density</a:t>
            </a:r>
            <a:r>
              <a:rPr lang="fr-FR" dirty="0" smtClean="0"/>
              <a:t> profile</a:t>
            </a:r>
          </a:p>
          <a:p>
            <a:pPr lvl="1"/>
            <a:r>
              <a:rPr lang="fr-FR" dirty="0" smtClean="0"/>
              <a:t>Inclination</a:t>
            </a:r>
          </a:p>
          <a:p>
            <a:pPr lvl="1"/>
            <a:endParaRPr lang="fr-FR" dirty="0" smtClean="0"/>
          </a:p>
          <a:p>
            <a:r>
              <a:rPr lang="fr-FR" dirty="0" err="1" smtClean="0"/>
              <a:t>Dust</a:t>
            </a:r>
            <a:r>
              <a:rPr lang="fr-FR" dirty="0" smtClean="0"/>
              <a:t> grains </a:t>
            </a:r>
            <a:r>
              <a:rPr lang="fr-FR" dirty="0" err="1" smtClean="0"/>
              <a:t>properties</a:t>
            </a:r>
            <a:endParaRPr lang="fr-FR" dirty="0" smtClean="0"/>
          </a:p>
          <a:p>
            <a:pPr lvl="1"/>
            <a:r>
              <a:rPr lang="fr-FR" dirty="0" smtClean="0"/>
              <a:t>Size distribution</a:t>
            </a:r>
          </a:p>
          <a:p>
            <a:pPr lvl="1"/>
            <a:r>
              <a:rPr lang="fr-FR" dirty="0" smtClean="0"/>
              <a:t>Composition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500" dirty="0" smtClean="0"/>
              <a:t>General description of a </a:t>
            </a:r>
            <a:r>
              <a:rPr lang="fr-FR" sz="3500" dirty="0" err="1" smtClean="0"/>
              <a:t>debris</a:t>
            </a:r>
            <a:r>
              <a:rPr lang="fr-FR" sz="3500" dirty="0" smtClean="0"/>
              <a:t> </a:t>
            </a:r>
            <a:r>
              <a:rPr lang="fr-FR" sz="3500" dirty="0" err="1" smtClean="0"/>
              <a:t>disk</a:t>
            </a:r>
            <a:endParaRPr lang="fr-FR" sz="35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600" dirty="0" err="1" smtClean="0"/>
              <a:t>NextGen</a:t>
            </a:r>
            <a:r>
              <a:rPr lang="fr-FR" sz="2600" dirty="0" smtClean="0"/>
              <a:t> </a:t>
            </a:r>
            <a:r>
              <a:rPr lang="fr-FR" sz="2600" dirty="0" err="1" smtClean="0"/>
              <a:t>synthetic</a:t>
            </a:r>
            <a:r>
              <a:rPr lang="fr-FR" sz="2600" dirty="0" smtClean="0"/>
              <a:t> </a:t>
            </a:r>
            <a:r>
              <a:rPr lang="fr-FR" sz="2600" dirty="0" err="1" smtClean="0"/>
              <a:t>stellar</a:t>
            </a:r>
            <a:r>
              <a:rPr lang="fr-FR" sz="2600" dirty="0" smtClean="0"/>
              <a:t> </a:t>
            </a:r>
            <a:r>
              <a:rPr lang="fr-FR" sz="2600" dirty="0" err="1" smtClean="0"/>
              <a:t>spectrum</a:t>
            </a:r>
            <a:r>
              <a:rPr lang="fr-FR" sz="2600" dirty="0" smtClean="0"/>
              <a:t> (log g, </a:t>
            </a:r>
            <a:r>
              <a:rPr lang="fr-FR" sz="2600" dirty="0" err="1" smtClean="0"/>
              <a:t>T</a:t>
            </a:r>
            <a:r>
              <a:rPr lang="fr-FR" sz="2600" baseline="-25000" dirty="0" err="1" smtClean="0"/>
              <a:t>eff</a:t>
            </a:r>
            <a:r>
              <a:rPr lang="fr-FR" sz="2600" dirty="0" smtClean="0"/>
              <a:t>)</a:t>
            </a:r>
          </a:p>
          <a:p>
            <a:pPr lvl="1"/>
            <a:r>
              <a:rPr lang="fr-FR" dirty="0" err="1" smtClean="0"/>
              <a:t>Scaled</a:t>
            </a:r>
            <a:r>
              <a:rPr lang="fr-FR" dirty="0" smtClean="0"/>
              <a:t> to V magnitude or </a:t>
            </a:r>
            <a:r>
              <a:rPr lang="fr-FR" dirty="0" err="1" smtClean="0"/>
              <a:t>Spitzer</a:t>
            </a:r>
            <a:r>
              <a:rPr lang="fr-FR" dirty="0" smtClean="0"/>
              <a:t> IRS </a:t>
            </a:r>
            <a:r>
              <a:rPr lang="fr-FR" dirty="0" err="1" smtClean="0"/>
              <a:t>spectrum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Stellar</a:t>
            </a:r>
            <a:r>
              <a:rPr lang="fr-FR" dirty="0" smtClean="0"/>
              <a:t> </a:t>
            </a:r>
            <a:r>
              <a:rPr lang="fr-FR" dirty="0" err="1" smtClean="0"/>
              <a:t>photosphere</a:t>
            </a:r>
            <a:endParaRPr lang="fr-FR" dirty="0"/>
          </a:p>
        </p:txBody>
      </p:sp>
      <p:pic>
        <p:nvPicPr>
          <p:cNvPr id="4" name="Image 3" descr="hip022263_sed_hersch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462784"/>
            <a:ext cx="5486400" cy="378561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38200" y="472440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/>
              <a:t>NextGen</a:t>
            </a:r>
            <a:r>
              <a:rPr lang="fr-FR" b="1" dirty="0" smtClean="0"/>
              <a:t> </a:t>
            </a:r>
            <a:r>
              <a:rPr lang="fr-FR" b="1" dirty="0" err="1" smtClean="0"/>
              <a:t>stellar</a:t>
            </a:r>
            <a:r>
              <a:rPr lang="fr-FR" b="1" dirty="0" smtClean="0"/>
              <a:t> Spectrum</a:t>
            </a:r>
            <a:endParaRPr lang="fr-FR" b="1" dirty="0"/>
          </a:p>
        </p:txBody>
      </p:sp>
      <p:cxnSp>
        <p:nvCxnSpPr>
          <p:cNvPr id="7" name="Connecteur droit avec flèche 6"/>
          <p:cNvCxnSpPr>
            <a:stCxn id="5" idx="3"/>
          </p:cNvCxnSpPr>
          <p:nvPr/>
        </p:nvCxnSpPr>
        <p:spPr>
          <a:xfrm flipV="1">
            <a:off x="2209800" y="3374239"/>
            <a:ext cx="2133600" cy="18118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7543800" y="3768804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/>
              <a:t>Excess</a:t>
            </a:r>
            <a:r>
              <a:rPr lang="fr-FR" b="1" dirty="0" smtClean="0"/>
              <a:t> </a:t>
            </a:r>
            <a:r>
              <a:rPr lang="fr-FR" b="1" dirty="0" err="1" smtClean="0"/>
              <a:t>emission</a:t>
            </a:r>
            <a:endParaRPr lang="fr-FR" b="1" dirty="0"/>
          </a:p>
        </p:txBody>
      </p:sp>
      <p:cxnSp>
        <p:nvCxnSpPr>
          <p:cNvPr id="9" name="Connecteur droit avec flèche 8"/>
          <p:cNvCxnSpPr>
            <a:stCxn id="8" idx="1"/>
          </p:cNvCxnSpPr>
          <p:nvPr/>
        </p:nvCxnSpPr>
        <p:spPr>
          <a:xfrm rot="10800000" flipV="1">
            <a:off x="6629400" y="4091969"/>
            <a:ext cx="914400" cy="6324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Parametrical</a:t>
            </a:r>
            <a:r>
              <a:rPr lang="fr-FR" dirty="0" smtClean="0"/>
              <a:t> profiles</a:t>
            </a:r>
          </a:p>
          <a:p>
            <a:pPr lvl="1"/>
            <a:r>
              <a:rPr lang="fr-FR" dirty="0" smtClean="0"/>
              <a:t>1-</a:t>
            </a:r>
            <a:r>
              <a:rPr lang="fr-FR" dirty="0" smtClean="0"/>
              <a:t>power </a:t>
            </a:r>
            <a:r>
              <a:rPr lang="fr-FR" dirty="0" err="1" smtClean="0"/>
              <a:t>law</a:t>
            </a:r>
            <a:r>
              <a:rPr lang="fr-FR" dirty="0" smtClean="0"/>
              <a:t> (r</a:t>
            </a:r>
            <a:r>
              <a:rPr lang="fr-FR" baseline="-25000" dirty="0" smtClean="0"/>
              <a:t>0</a:t>
            </a:r>
            <a:r>
              <a:rPr lang="fr-FR" dirty="0" smtClean="0"/>
              <a:t>,</a:t>
            </a:r>
            <a:r>
              <a:rPr lang="fr-FR" dirty="0" smtClean="0"/>
              <a:t> </a:t>
            </a:r>
            <a:r>
              <a:rPr lang="fr-FR" dirty="0" err="1" smtClean="0"/>
              <a:t>α</a:t>
            </a:r>
            <a:r>
              <a:rPr lang="fr-FR" baseline="-25000" dirty="0" err="1" smtClean="0"/>
              <a:t>out</a:t>
            </a:r>
            <a:r>
              <a:rPr lang="fr-FR" dirty="0" smtClean="0"/>
              <a:t>)</a:t>
            </a:r>
            <a:endParaRPr lang="fr-FR" dirty="0" smtClean="0"/>
          </a:p>
          <a:p>
            <a:pPr lvl="1"/>
            <a:r>
              <a:rPr lang="fr-FR" dirty="0" smtClean="0"/>
              <a:t>2-power </a:t>
            </a:r>
            <a:r>
              <a:rPr lang="fr-FR" dirty="0" err="1" smtClean="0"/>
              <a:t>law</a:t>
            </a:r>
            <a:r>
              <a:rPr lang="fr-FR" dirty="0" smtClean="0"/>
              <a:t> </a:t>
            </a:r>
            <a:r>
              <a:rPr lang="fr-FR" dirty="0" smtClean="0"/>
              <a:t>(r</a:t>
            </a:r>
            <a:r>
              <a:rPr lang="fr-FR" baseline="-25000" dirty="0" smtClean="0"/>
              <a:t>0</a:t>
            </a:r>
            <a:r>
              <a:rPr lang="fr-FR" dirty="0" smtClean="0"/>
              <a:t>, </a:t>
            </a:r>
            <a:r>
              <a:rPr lang="fr-FR" dirty="0" err="1" smtClean="0"/>
              <a:t>α</a:t>
            </a:r>
            <a:r>
              <a:rPr lang="fr-FR" baseline="-25000" dirty="0" err="1" smtClean="0"/>
              <a:t>in</a:t>
            </a:r>
            <a:r>
              <a:rPr lang="fr-FR" dirty="0" smtClean="0"/>
              <a:t>, </a:t>
            </a:r>
            <a:r>
              <a:rPr lang="fr-FR" dirty="0" err="1" smtClean="0"/>
              <a:t>α</a:t>
            </a:r>
            <a:r>
              <a:rPr lang="fr-FR" baseline="-25000" dirty="0" err="1" smtClean="0"/>
              <a:t>out</a:t>
            </a:r>
            <a:r>
              <a:rPr lang="fr-FR" dirty="0" smtClean="0"/>
              <a:t>): </a:t>
            </a:r>
            <a:r>
              <a:rPr lang="fr-FR" dirty="0" err="1" smtClean="0"/>
              <a:t>Ring</a:t>
            </a:r>
            <a:r>
              <a:rPr lang="fr-FR" dirty="0" err="1" smtClean="0"/>
              <a:t>-like</a:t>
            </a:r>
            <a:r>
              <a:rPr lang="fr-FR" dirty="0" smtClean="0"/>
              <a:t> </a:t>
            </a:r>
            <a:r>
              <a:rPr lang="fr-FR" dirty="0" err="1" smtClean="0"/>
              <a:t>disks</a:t>
            </a:r>
            <a:endParaRPr lang="fr-FR" dirty="0" smtClean="0"/>
          </a:p>
          <a:p>
            <a:pPr lvl="1"/>
            <a:r>
              <a:rPr lang="fr-FR" dirty="0" err="1" smtClean="0"/>
              <a:t>Anything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want</a:t>
            </a:r>
            <a:endParaRPr lang="fr-FR" dirty="0" smtClean="0"/>
          </a:p>
          <a:p>
            <a:pPr lvl="1"/>
            <a:endParaRPr lang="fr-FR" dirty="0" smtClean="0"/>
          </a:p>
          <a:p>
            <a:r>
              <a:rPr lang="fr-FR" dirty="0" smtClean="0"/>
              <a:t>Profiles </a:t>
            </a:r>
            <a:r>
              <a:rPr lang="fr-FR" dirty="0" err="1" smtClean="0"/>
              <a:t>derived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inversion of </a:t>
            </a:r>
            <a:r>
              <a:rPr lang="fr-FR" dirty="0" err="1" smtClean="0"/>
              <a:t>resolved</a:t>
            </a:r>
            <a:r>
              <a:rPr lang="fr-FR" dirty="0" smtClean="0"/>
              <a:t> images</a:t>
            </a:r>
          </a:p>
          <a:p>
            <a:endParaRPr lang="fr-FR" dirty="0" smtClean="0"/>
          </a:p>
          <a:p>
            <a:r>
              <a:rPr lang="fr-FR" dirty="0" smtClean="0"/>
              <a:t>Profiles </a:t>
            </a:r>
            <a:r>
              <a:rPr lang="fr-FR" dirty="0" err="1" smtClean="0"/>
              <a:t>derived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dynamical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Surface </a:t>
            </a:r>
            <a:r>
              <a:rPr lang="fr-FR" dirty="0" err="1" smtClean="0"/>
              <a:t>density</a:t>
            </a:r>
            <a:r>
              <a:rPr lang="fr-FR" dirty="0" smtClean="0"/>
              <a:t> profiles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Optical indexes </a:t>
            </a:r>
            <a:r>
              <a:rPr lang="fr-FR" dirty="0" err="1" smtClean="0"/>
              <a:t>available</a:t>
            </a:r>
            <a:r>
              <a:rPr lang="fr-FR" dirty="0" smtClean="0"/>
              <a:t> for </a:t>
            </a:r>
            <a:r>
              <a:rPr lang="fr-FR" dirty="0" err="1" smtClean="0"/>
              <a:t>various</a:t>
            </a:r>
            <a:r>
              <a:rPr lang="fr-FR" dirty="0" smtClean="0"/>
              <a:t> </a:t>
            </a:r>
            <a:r>
              <a:rPr lang="fr-FR" dirty="0" err="1" smtClean="0"/>
              <a:t>materials</a:t>
            </a:r>
            <a:endParaRPr lang="fr-FR" dirty="0" smtClean="0"/>
          </a:p>
          <a:p>
            <a:pPr lvl="1"/>
            <a:r>
              <a:rPr lang="fr-FR" sz="1700" dirty="0" err="1" smtClean="0"/>
              <a:t>Amorphous</a:t>
            </a:r>
            <a:r>
              <a:rPr lang="fr-FR" sz="1700" dirty="0" smtClean="0"/>
              <a:t> silicates, olivine, ...</a:t>
            </a:r>
          </a:p>
          <a:p>
            <a:pPr lvl="1"/>
            <a:r>
              <a:rPr lang="fr-FR" sz="1700" dirty="0" err="1" smtClean="0"/>
              <a:t>C</a:t>
            </a:r>
            <a:r>
              <a:rPr lang="fr-FR" sz="1700" dirty="0" err="1" smtClean="0"/>
              <a:t>arbon</a:t>
            </a:r>
            <a:r>
              <a:rPr lang="fr-FR" sz="1700" dirty="0" smtClean="0"/>
              <a:t>, </a:t>
            </a:r>
            <a:r>
              <a:rPr lang="fr-FR" sz="1700" dirty="0" err="1" smtClean="0"/>
              <a:t>organic</a:t>
            </a:r>
            <a:r>
              <a:rPr lang="fr-FR" sz="1700" dirty="0" smtClean="0"/>
              <a:t> </a:t>
            </a:r>
            <a:r>
              <a:rPr lang="fr-FR" sz="1700" dirty="0" err="1" smtClean="0"/>
              <a:t>refractories</a:t>
            </a:r>
            <a:r>
              <a:rPr lang="fr-FR" sz="1700" dirty="0" smtClean="0"/>
              <a:t>, ...</a:t>
            </a:r>
          </a:p>
          <a:p>
            <a:pPr lvl="1"/>
            <a:r>
              <a:rPr lang="fr-FR" sz="1700" dirty="0" err="1" smtClean="0"/>
              <a:t>Amorphous</a:t>
            </a:r>
            <a:r>
              <a:rPr lang="fr-FR" sz="1700" dirty="0" smtClean="0"/>
              <a:t>, </a:t>
            </a:r>
            <a:r>
              <a:rPr lang="fr-FR" sz="1700" dirty="0" err="1" smtClean="0"/>
              <a:t>crystalline</a:t>
            </a:r>
            <a:r>
              <a:rPr lang="fr-FR" sz="1700" dirty="0" smtClean="0"/>
              <a:t> </a:t>
            </a:r>
            <a:r>
              <a:rPr lang="fr-FR" sz="1700" dirty="0" err="1" smtClean="0"/>
              <a:t>ices</a:t>
            </a:r>
            <a:r>
              <a:rPr lang="fr-FR" sz="1700" dirty="0" smtClean="0"/>
              <a:t>, ...</a:t>
            </a:r>
          </a:p>
          <a:p>
            <a:pPr lvl="1"/>
            <a:endParaRPr lang="fr-FR" dirty="0" smtClean="0"/>
          </a:p>
          <a:p>
            <a:r>
              <a:rPr lang="fr-FR" dirty="0" err="1" smtClean="0"/>
              <a:t>Multi-component</a:t>
            </a:r>
            <a:r>
              <a:rPr lang="fr-FR" dirty="0" smtClean="0"/>
              <a:t> grains</a:t>
            </a:r>
          </a:p>
          <a:p>
            <a:pPr lvl="1"/>
            <a:r>
              <a:rPr lang="fr-FR" sz="1700" dirty="0" smtClean="0"/>
              <a:t>Use of an effective medium </a:t>
            </a:r>
            <a:r>
              <a:rPr lang="fr-FR" sz="1700" dirty="0" err="1" smtClean="0"/>
              <a:t>theory</a:t>
            </a:r>
            <a:endParaRPr lang="fr-FR" sz="1700" dirty="0" smtClean="0"/>
          </a:p>
          <a:p>
            <a:pPr lvl="1">
              <a:buNone/>
            </a:pPr>
            <a:r>
              <a:rPr lang="fr-FR" sz="1700" dirty="0" smtClean="0"/>
              <a:t>	</a:t>
            </a:r>
            <a:r>
              <a:rPr lang="fr-FR" sz="1700" dirty="0" smtClean="0"/>
              <a:t>(</a:t>
            </a:r>
            <a:r>
              <a:rPr lang="fr-FR" sz="1700" dirty="0" err="1" smtClean="0"/>
              <a:t>Maxwell-Garnett</a:t>
            </a:r>
            <a:r>
              <a:rPr lang="fr-FR" sz="1700" dirty="0" smtClean="0"/>
              <a:t> / </a:t>
            </a:r>
            <a:r>
              <a:rPr lang="fr-FR" sz="1700" dirty="0" err="1" smtClean="0"/>
              <a:t>Bruggeman</a:t>
            </a:r>
            <a:r>
              <a:rPr lang="fr-FR" sz="1700" dirty="0" smtClean="0"/>
              <a:t> EMT)</a:t>
            </a:r>
          </a:p>
          <a:p>
            <a:pPr lvl="1">
              <a:buNone/>
            </a:pPr>
            <a:endParaRPr lang="fr-FR" dirty="0" smtClean="0"/>
          </a:p>
          <a:p>
            <a:r>
              <a:rPr lang="fr-FR" dirty="0" err="1" smtClean="0"/>
              <a:t>Porous</a:t>
            </a:r>
            <a:r>
              <a:rPr lang="fr-FR" dirty="0" smtClean="0"/>
              <a:t> </a:t>
            </a:r>
            <a:r>
              <a:rPr lang="fr-FR" dirty="0" err="1" smtClean="0"/>
              <a:t>aggregates</a:t>
            </a:r>
            <a:endParaRPr lang="fr-FR" dirty="0" smtClean="0"/>
          </a:p>
          <a:p>
            <a:pPr lvl="1"/>
            <a:r>
              <a:rPr lang="fr-FR" sz="1700" dirty="0" smtClean="0"/>
              <a:t>The </a:t>
            </a:r>
            <a:r>
              <a:rPr lang="fr-FR" sz="1700" dirty="0" err="1" smtClean="0"/>
              <a:t>spheres</a:t>
            </a:r>
            <a:r>
              <a:rPr lang="fr-FR" sz="1700" dirty="0" smtClean="0"/>
              <a:t> are </a:t>
            </a:r>
            <a:r>
              <a:rPr lang="fr-FR" sz="1700" dirty="0" err="1" smtClean="0"/>
              <a:t>partly</a:t>
            </a:r>
            <a:r>
              <a:rPr lang="fr-FR" sz="1700" dirty="0" smtClean="0"/>
              <a:t> </a:t>
            </a:r>
            <a:r>
              <a:rPr lang="fr-FR" sz="1700" dirty="0" err="1" smtClean="0"/>
              <a:t>filled</a:t>
            </a:r>
            <a:r>
              <a:rPr lang="fr-FR" sz="1700" dirty="0" smtClean="0"/>
              <a:t> </a:t>
            </a:r>
            <a:r>
              <a:rPr lang="fr-FR" sz="1700" dirty="0" err="1" smtClean="0"/>
              <a:t>with</a:t>
            </a:r>
            <a:r>
              <a:rPr lang="fr-FR" sz="1700" dirty="0" smtClean="0"/>
              <a:t> vacuum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Grain composition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60407" y="4572000"/>
            <a:ext cx="1126193" cy="1382286"/>
          </a:xfrm>
          <a:prstGeom prst="rect">
            <a:avLst/>
          </a:prstGeom>
        </p:spPr>
      </p:pic>
      <p:pic>
        <p:nvPicPr>
          <p:cNvPr id="5" name="Image 4" descr="Qabs_several_comp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5181600" y="1905000"/>
            <a:ext cx="3811924" cy="2667000"/>
          </a:xfrm>
          <a:prstGeom prst="rect">
            <a:avLst/>
          </a:prstGeo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err="1" smtClean="0"/>
              <a:t>Classical</a:t>
            </a:r>
            <a:r>
              <a:rPr lang="fr-FR" dirty="0" smtClean="0"/>
              <a:t> </a:t>
            </a:r>
            <a:r>
              <a:rPr lang="fr-FR" dirty="0" err="1" smtClean="0"/>
              <a:t>power-law</a:t>
            </a:r>
            <a:endParaRPr lang="fr-FR" dirty="0" smtClean="0"/>
          </a:p>
          <a:p>
            <a:pPr lvl="1"/>
            <a:r>
              <a:rPr lang="fr-FR" dirty="0" err="1" smtClean="0"/>
              <a:t>dn</a:t>
            </a:r>
            <a:r>
              <a:rPr lang="fr-FR" dirty="0" smtClean="0"/>
              <a:t>/da ∝</a:t>
            </a:r>
            <a:r>
              <a:rPr lang="fr-FR" dirty="0" err="1" smtClean="0"/>
              <a:t>a</a:t>
            </a:r>
            <a:r>
              <a:rPr lang="fr-FR" baseline="30000" dirty="0" err="1" smtClean="0"/>
              <a:t>-κ</a:t>
            </a:r>
            <a:r>
              <a:rPr lang="fr-FR" baseline="30000" dirty="0" smtClean="0"/>
              <a:t>,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a</a:t>
            </a:r>
            <a:r>
              <a:rPr lang="fr-FR" baseline="-25000" dirty="0" err="1" smtClean="0"/>
              <a:t>min</a:t>
            </a:r>
            <a:r>
              <a:rPr lang="fr-FR" baseline="-25000" dirty="0" smtClean="0"/>
              <a:t> </a:t>
            </a:r>
            <a:r>
              <a:rPr lang="fr-FR" dirty="0" smtClean="0"/>
              <a:t>to </a:t>
            </a:r>
            <a:r>
              <a:rPr lang="fr-FR" dirty="0" err="1" smtClean="0"/>
              <a:t>a</a:t>
            </a:r>
            <a:r>
              <a:rPr lang="fr-FR" baseline="-25000" dirty="0" err="1" smtClean="0"/>
              <a:t>max</a:t>
            </a:r>
            <a:endParaRPr lang="fr-FR" dirty="0" smtClean="0"/>
          </a:p>
          <a:p>
            <a:pPr lvl="1"/>
            <a:r>
              <a:rPr lang="fr-FR" dirty="0" err="1" smtClean="0"/>
              <a:t>idealized</a:t>
            </a:r>
            <a:r>
              <a:rPr lang="fr-FR" dirty="0" smtClean="0"/>
              <a:t> </a:t>
            </a:r>
            <a:r>
              <a:rPr lang="fr-FR" dirty="0" err="1" smtClean="0"/>
              <a:t>collisional</a:t>
            </a:r>
            <a:r>
              <a:rPr lang="fr-FR" dirty="0" smtClean="0"/>
              <a:t> </a:t>
            </a:r>
            <a:r>
              <a:rPr lang="fr-FR" dirty="0" err="1" smtClean="0"/>
              <a:t>equilibrium</a:t>
            </a:r>
            <a:r>
              <a:rPr lang="fr-FR" dirty="0" smtClean="0"/>
              <a:t>: </a:t>
            </a:r>
            <a:r>
              <a:rPr lang="fr-FR" dirty="0" err="1" smtClean="0"/>
              <a:t>κ</a:t>
            </a:r>
            <a:r>
              <a:rPr lang="fr-FR" dirty="0" smtClean="0"/>
              <a:t> = -3.5</a:t>
            </a:r>
          </a:p>
          <a:p>
            <a:pPr lvl="1"/>
            <a:r>
              <a:rPr lang="fr-FR" dirty="0" smtClean="0"/>
              <a:t>Independent of the distance </a:t>
            </a:r>
            <a:r>
              <a:rPr lang="fr-FR" dirty="0" err="1" smtClean="0"/>
              <a:t>from</a:t>
            </a:r>
            <a:r>
              <a:rPr lang="fr-FR" dirty="0" smtClean="0"/>
              <a:t> the star</a:t>
            </a:r>
          </a:p>
          <a:p>
            <a:pPr lvl="2">
              <a:buNone/>
            </a:pPr>
            <a:r>
              <a:rPr lang="fr-FR" dirty="0" smtClean="0"/>
              <a:t>	</a:t>
            </a:r>
          </a:p>
          <a:p>
            <a:r>
              <a:rPr lang="fr-FR" dirty="0" smtClean="0"/>
              <a:t>« </a:t>
            </a:r>
            <a:r>
              <a:rPr lang="fr-FR" dirty="0" err="1" smtClean="0"/>
              <a:t>Wavy</a:t>
            </a:r>
            <a:r>
              <a:rPr lang="fr-FR" dirty="0" smtClean="0"/>
              <a:t> » size distribution </a:t>
            </a:r>
          </a:p>
          <a:p>
            <a:pPr lvl="1">
              <a:buNone/>
            </a:pPr>
            <a:r>
              <a:rPr lang="fr-FR" dirty="0" smtClean="0"/>
              <a:t>(</a:t>
            </a:r>
            <a:r>
              <a:rPr lang="fr-FR" dirty="0" err="1" smtClean="0"/>
              <a:t>Thébault</a:t>
            </a:r>
            <a:r>
              <a:rPr lang="fr-FR" dirty="0" smtClean="0"/>
              <a:t> &amp; Augereau 2007)</a:t>
            </a:r>
          </a:p>
          <a:p>
            <a:pPr lvl="1">
              <a:buNone/>
            </a:pPr>
            <a:endParaRPr lang="fr-FR" dirty="0" smtClean="0"/>
          </a:p>
          <a:p>
            <a:r>
              <a:rPr lang="fr-FR" dirty="0" err="1" smtClean="0"/>
              <a:t>Possibly</a:t>
            </a:r>
            <a:r>
              <a:rPr lang="fr-FR" dirty="0" smtClean="0"/>
              <a:t> a </a:t>
            </a:r>
            <a:r>
              <a:rPr lang="fr-FR" dirty="0" err="1" smtClean="0"/>
              <a:t>distance-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dependent</a:t>
            </a:r>
            <a:r>
              <a:rPr lang="fr-FR" dirty="0" smtClean="0"/>
              <a:t> distribution</a:t>
            </a:r>
          </a:p>
          <a:p>
            <a:endParaRPr lang="fr-FR" dirty="0" smtClean="0"/>
          </a:p>
          <a:p>
            <a:r>
              <a:rPr lang="fr-FR" dirty="0" smtClean="0"/>
              <a:t>...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Grain size distribution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500" y="3048000"/>
            <a:ext cx="3416300" cy="2451100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Mie </a:t>
            </a:r>
            <a:r>
              <a:rPr lang="fr-FR" dirty="0" err="1" smtClean="0"/>
              <a:t>theory</a:t>
            </a:r>
            <a:r>
              <a:rPr lang="fr-FR" dirty="0" smtClean="0"/>
              <a:t> </a:t>
            </a:r>
            <a:r>
              <a:rPr lang="fr-FR" sz="2100" dirty="0" smtClean="0"/>
              <a:t>- </a:t>
            </a:r>
            <a:r>
              <a:rPr lang="fr-FR" sz="2100" dirty="0" err="1" smtClean="0"/>
              <a:t>Valid</a:t>
            </a:r>
            <a:r>
              <a:rPr lang="fr-FR" sz="2100" dirty="0" smtClean="0"/>
              <a:t> for hard, </a:t>
            </a:r>
            <a:r>
              <a:rPr lang="fr-FR" sz="2100" dirty="0" err="1" smtClean="0"/>
              <a:t>s</a:t>
            </a:r>
            <a:r>
              <a:rPr lang="fr-FR" sz="2100" dirty="0" err="1" smtClean="0"/>
              <a:t>pherical</a:t>
            </a:r>
            <a:r>
              <a:rPr lang="fr-FR" sz="2100" dirty="0" smtClean="0"/>
              <a:t> grains	</a:t>
            </a:r>
          </a:p>
          <a:p>
            <a:pPr lvl="2"/>
            <a:r>
              <a:rPr lang="fr-FR" dirty="0" smtClean="0"/>
              <a:t>Absorption </a:t>
            </a:r>
            <a:r>
              <a:rPr lang="fr-FR" dirty="0" err="1" smtClean="0"/>
              <a:t>efficiency</a:t>
            </a:r>
            <a:r>
              <a:rPr lang="fr-FR" dirty="0" smtClean="0"/>
              <a:t> : </a:t>
            </a:r>
            <a:r>
              <a:rPr lang="fr-FR" dirty="0" err="1" smtClean="0"/>
              <a:t>Q</a:t>
            </a:r>
            <a:r>
              <a:rPr lang="fr-FR" baseline="-25000" dirty="0" err="1" smtClean="0"/>
              <a:t>abs</a:t>
            </a:r>
            <a:r>
              <a:rPr lang="fr-FR" dirty="0" smtClean="0"/>
              <a:t>(a, </a:t>
            </a:r>
            <a:r>
              <a:rPr lang="fr-FR" dirty="0" err="1" smtClean="0"/>
              <a:t>λ</a:t>
            </a:r>
            <a:r>
              <a:rPr lang="fr-FR" dirty="0" smtClean="0"/>
              <a:t>, composition)</a:t>
            </a:r>
          </a:p>
          <a:p>
            <a:pPr lvl="2"/>
            <a:r>
              <a:rPr lang="fr-FR" dirty="0" err="1" smtClean="0"/>
              <a:t>Scattering</a:t>
            </a:r>
            <a:r>
              <a:rPr lang="fr-FR" dirty="0" smtClean="0"/>
              <a:t> </a:t>
            </a:r>
            <a:r>
              <a:rPr lang="fr-FR" dirty="0" err="1" smtClean="0"/>
              <a:t>efficiency</a:t>
            </a:r>
            <a:r>
              <a:rPr lang="fr-FR" dirty="0" smtClean="0"/>
              <a:t> : </a:t>
            </a:r>
            <a:r>
              <a:rPr lang="fr-FR" dirty="0" err="1" smtClean="0"/>
              <a:t>Q</a:t>
            </a:r>
            <a:r>
              <a:rPr lang="fr-FR" baseline="-25000" dirty="0" err="1" smtClean="0"/>
              <a:t>sca</a:t>
            </a:r>
            <a:r>
              <a:rPr lang="fr-FR" dirty="0" smtClean="0"/>
              <a:t>(a, </a:t>
            </a:r>
            <a:r>
              <a:rPr lang="fr-FR" dirty="0" err="1" smtClean="0"/>
              <a:t>λ</a:t>
            </a:r>
            <a:r>
              <a:rPr lang="fr-FR" dirty="0" smtClean="0"/>
              <a:t>, composition)</a:t>
            </a:r>
          </a:p>
          <a:p>
            <a:pPr lvl="2"/>
            <a:r>
              <a:rPr lang="fr-FR" dirty="0" smtClean="0"/>
              <a:t>Radiation pressure </a:t>
            </a:r>
            <a:r>
              <a:rPr lang="fr-FR" dirty="0" err="1" smtClean="0"/>
              <a:t>efficiency</a:t>
            </a:r>
            <a:r>
              <a:rPr lang="fr-FR" dirty="0" smtClean="0"/>
              <a:t>  Q</a:t>
            </a:r>
            <a:r>
              <a:rPr lang="fr-FR" baseline="-25000" dirty="0" smtClean="0"/>
              <a:t>RP</a:t>
            </a:r>
            <a:r>
              <a:rPr lang="fr-FR" dirty="0" smtClean="0"/>
              <a:t>(a, </a:t>
            </a:r>
            <a:r>
              <a:rPr lang="fr-FR" dirty="0" err="1" smtClean="0"/>
              <a:t>λ</a:t>
            </a:r>
            <a:r>
              <a:rPr lang="fr-FR" dirty="0" smtClean="0"/>
              <a:t>, composition)</a:t>
            </a:r>
          </a:p>
          <a:p>
            <a:pPr lvl="2"/>
            <a:endParaRPr lang="fr-FR" dirty="0" smtClean="0"/>
          </a:p>
          <a:p>
            <a:pPr lvl="1"/>
            <a:r>
              <a:rPr lang="fr-FR" dirty="0" err="1" smtClean="0"/>
              <a:t>Possibly</a:t>
            </a:r>
            <a:r>
              <a:rPr lang="fr-FR" dirty="0" smtClean="0"/>
              <a:t> </a:t>
            </a:r>
            <a:r>
              <a:rPr lang="fr-FR" dirty="0" err="1" smtClean="0"/>
              <a:t>anisotropic</a:t>
            </a:r>
            <a:r>
              <a:rPr lang="fr-FR" dirty="0" smtClean="0"/>
              <a:t> </a:t>
            </a:r>
            <a:r>
              <a:rPr lang="fr-FR" dirty="0" err="1" smtClean="0"/>
              <a:t>scattering</a:t>
            </a:r>
            <a:r>
              <a:rPr lang="fr-FR" dirty="0" smtClean="0"/>
              <a:t> : </a:t>
            </a:r>
            <a:r>
              <a:rPr lang="fr-FR" dirty="0" err="1" smtClean="0"/>
              <a:t>g</a:t>
            </a:r>
            <a:r>
              <a:rPr lang="fr-FR" baseline="-25000" dirty="0" err="1" smtClean="0"/>
              <a:t>HG</a:t>
            </a:r>
            <a:endParaRPr lang="fr-FR" baseline="-25000" dirty="0" smtClean="0"/>
          </a:p>
          <a:p>
            <a:pPr lvl="1">
              <a:buNone/>
            </a:pPr>
            <a:r>
              <a:rPr lang="fr-FR" dirty="0" smtClean="0"/>
              <a:t>		( Q</a:t>
            </a:r>
            <a:r>
              <a:rPr lang="fr-FR" baseline="-25000" dirty="0" smtClean="0"/>
              <a:t>PR</a:t>
            </a:r>
            <a:r>
              <a:rPr lang="fr-FR" dirty="0" smtClean="0"/>
              <a:t> = </a:t>
            </a:r>
            <a:r>
              <a:rPr lang="fr-FR" dirty="0" err="1" smtClean="0"/>
              <a:t>Q</a:t>
            </a:r>
            <a:r>
              <a:rPr lang="fr-FR" baseline="-25000" dirty="0" err="1" smtClean="0"/>
              <a:t>abs</a:t>
            </a:r>
            <a:r>
              <a:rPr lang="fr-FR" dirty="0" smtClean="0"/>
              <a:t> + (1-g</a:t>
            </a:r>
            <a:r>
              <a:rPr lang="fr-FR" baseline="-25000" dirty="0" smtClean="0"/>
              <a:t>HG</a:t>
            </a:r>
            <a:r>
              <a:rPr lang="fr-FR" dirty="0" smtClean="0"/>
              <a:t>)Q</a:t>
            </a:r>
            <a:r>
              <a:rPr lang="fr-FR" baseline="-25000" dirty="0" smtClean="0"/>
              <a:t>sca </a:t>
            </a:r>
            <a:r>
              <a:rPr lang="fr-FR" dirty="0" smtClean="0"/>
              <a:t>)  </a:t>
            </a:r>
          </a:p>
          <a:p>
            <a:pPr lvl="1">
              <a:buNone/>
            </a:pPr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 smtClean="0"/>
              <a:t>Grain </a:t>
            </a:r>
            <a:r>
              <a:rPr lang="fr-FR" sz="3600" dirty="0" err="1" smtClean="0"/>
              <a:t>response</a:t>
            </a:r>
            <a:r>
              <a:rPr lang="fr-FR" sz="3600" dirty="0" smtClean="0"/>
              <a:t> to </a:t>
            </a:r>
            <a:r>
              <a:rPr lang="fr-FR" sz="3600" dirty="0" err="1" smtClean="0"/>
              <a:t>stellar</a:t>
            </a:r>
            <a:r>
              <a:rPr lang="fr-FR" sz="3600" dirty="0" smtClean="0"/>
              <a:t> irradiation</a:t>
            </a:r>
            <a:endParaRPr lang="fr-FR" sz="36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Central </a:t>
            </a:r>
            <a:r>
              <a:rPr lang="fr-FR" dirty="0" err="1" smtClean="0"/>
              <a:t>star’s</a:t>
            </a:r>
            <a:r>
              <a:rPr lang="fr-FR" dirty="0" smtClean="0"/>
              <a:t> </a:t>
            </a:r>
            <a:r>
              <a:rPr lang="fr-FR" dirty="0" err="1" smtClean="0"/>
              <a:t>gravity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Drag </a:t>
            </a:r>
            <a:r>
              <a:rPr lang="fr-FR" dirty="0" smtClean="0"/>
              <a:t>forces	</a:t>
            </a:r>
          </a:p>
          <a:p>
            <a:pPr lvl="1"/>
            <a:r>
              <a:rPr lang="fr-FR" dirty="0" smtClean="0"/>
              <a:t>Radiation </a:t>
            </a:r>
            <a:r>
              <a:rPr lang="fr-FR" dirty="0" smtClean="0"/>
              <a:t>pressure</a:t>
            </a:r>
            <a:endParaRPr lang="fr-FR" dirty="0" smtClean="0"/>
          </a:p>
          <a:p>
            <a:pPr lvl="2"/>
            <a:r>
              <a:rPr lang="fr-FR" sz="1500" dirty="0" smtClean="0"/>
              <a:t>β</a:t>
            </a:r>
            <a:r>
              <a:rPr lang="fr-FR" sz="1500" baseline="-25000" dirty="0" smtClean="0"/>
              <a:t>PR</a:t>
            </a:r>
            <a:r>
              <a:rPr lang="fr-FR" sz="1500" dirty="0" smtClean="0"/>
              <a:t> </a:t>
            </a:r>
            <a:r>
              <a:rPr lang="fr-FR" sz="1500" dirty="0" smtClean="0"/>
              <a:t>= |F</a:t>
            </a:r>
            <a:r>
              <a:rPr lang="fr-FR" sz="1500" baseline="-25000" dirty="0" smtClean="0"/>
              <a:t>RP</a:t>
            </a:r>
            <a:r>
              <a:rPr lang="fr-FR" sz="1500" dirty="0" smtClean="0"/>
              <a:t> / F</a:t>
            </a:r>
            <a:r>
              <a:rPr lang="fr-FR" sz="1500" baseline="-25000" dirty="0" smtClean="0"/>
              <a:t>G</a:t>
            </a:r>
            <a:r>
              <a:rPr lang="fr-FR" sz="1500" dirty="0" smtClean="0"/>
              <a:t>|</a:t>
            </a:r>
            <a:endParaRPr lang="fr-FR" sz="1500" dirty="0" smtClean="0"/>
          </a:p>
          <a:p>
            <a:pPr lvl="2"/>
            <a:r>
              <a:rPr lang="fr-FR" sz="1700" dirty="0" err="1" smtClean="0"/>
              <a:t>Blowout</a:t>
            </a:r>
            <a:r>
              <a:rPr lang="fr-FR" sz="1700" dirty="0" smtClean="0"/>
              <a:t> </a:t>
            </a:r>
            <a:r>
              <a:rPr lang="fr-FR" sz="1700" dirty="0" smtClean="0"/>
              <a:t>size :</a:t>
            </a:r>
            <a:r>
              <a:rPr lang="fr-FR" sz="1700" dirty="0" smtClean="0"/>
              <a:t> </a:t>
            </a:r>
            <a:r>
              <a:rPr lang="fr-FR" sz="1700" dirty="0" err="1" smtClean="0"/>
              <a:t>a</a:t>
            </a:r>
            <a:r>
              <a:rPr lang="fr-FR" sz="1700" baseline="-25000" dirty="0" err="1" smtClean="0"/>
              <a:t>blow</a:t>
            </a:r>
            <a:r>
              <a:rPr lang="fr-FR" sz="1700" dirty="0" smtClean="0"/>
              <a:t> = a(β</a:t>
            </a:r>
            <a:r>
              <a:rPr lang="fr-FR" sz="1700" baseline="-25000" dirty="0" smtClean="0"/>
              <a:t>PR</a:t>
            </a:r>
            <a:r>
              <a:rPr lang="fr-FR" sz="1700" dirty="0" smtClean="0"/>
              <a:t> =0.5)</a:t>
            </a:r>
          </a:p>
          <a:p>
            <a:pPr lvl="2"/>
            <a:endParaRPr lang="fr-FR" sz="1700" dirty="0" smtClean="0"/>
          </a:p>
          <a:p>
            <a:pPr lvl="2"/>
            <a:r>
              <a:rPr lang="fr-FR" sz="1700" dirty="0" err="1" smtClean="0"/>
              <a:t>Eccentricity</a:t>
            </a:r>
            <a:r>
              <a:rPr lang="fr-FR" sz="1700" dirty="0" smtClean="0"/>
              <a:t>: e(β</a:t>
            </a:r>
            <a:r>
              <a:rPr lang="fr-FR" sz="1700" baseline="-25000" dirty="0" smtClean="0"/>
              <a:t>PR</a:t>
            </a:r>
            <a:r>
              <a:rPr lang="fr-FR" sz="1700" dirty="0" smtClean="0"/>
              <a:t>) = β</a:t>
            </a:r>
            <a:r>
              <a:rPr lang="fr-FR" sz="1700" baseline="-25000" dirty="0" smtClean="0"/>
              <a:t>PR</a:t>
            </a:r>
            <a:r>
              <a:rPr lang="fr-FR" sz="1700" dirty="0" smtClean="0"/>
              <a:t>/(1-β</a:t>
            </a:r>
            <a:r>
              <a:rPr lang="fr-FR" sz="1700" baseline="-25000" dirty="0" smtClean="0"/>
              <a:t>PR</a:t>
            </a:r>
            <a:r>
              <a:rPr lang="fr-FR" sz="1700" dirty="0" smtClean="0"/>
              <a:t>) </a:t>
            </a:r>
          </a:p>
          <a:p>
            <a:pPr lvl="1">
              <a:buNone/>
            </a:pPr>
            <a:endParaRPr lang="fr-FR" dirty="0" smtClean="0"/>
          </a:p>
          <a:p>
            <a:pPr lvl="1"/>
            <a:r>
              <a:rPr lang="fr-FR" dirty="0" err="1" smtClean="0"/>
              <a:t>Poynting</a:t>
            </a:r>
            <a:r>
              <a:rPr lang="fr-FR" dirty="0" err="1" smtClean="0"/>
              <a:t>-</a:t>
            </a:r>
            <a:r>
              <a:rPr lang="fr-FR" dirty="0" err="1" smtClean="0"/>
              <a:t>Robertson</a:t>
            </a:r>
            <a:r>
              <a:rPr lang="fr-FR" dirty="0" smtClean="0"/>
              <a:t> </a:t>
            </a:r>
            <a:r>
              <a:rPr lang="fr-FR" dirty="0" smtClean="0"/>
              <a:t>drag</a:t>
            </a:r>
          </a:p>
          <a:p>
            <a:pPr>
              <a:buNone/>
            </a:pPr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Physical</a:t>
            </a:r>
            <a:r>
              <a:rPr lang="fr-FR" dirty="0" smtClean="0"/>
              <a:t> </a:t>
            </a:r>
            <a:r>
              <a:rPr lang="fr-FR" dirty="0" err="1" smtClean="0"/>
              <a:t>process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3781449"/>
            <a:ext cx="2743200" cy="222584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532111"/>
            <a:ext cx="3200400" cy="224933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943600" y="1219200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Beta ratios (F8 star)</a:t>
            </a:r>
            <a:endParaRPr lang="fr-FR" sz="1200" dirty="0"/>
          </a:p>
        </p:txBody>
      </p:sp>
      <p:sp>
        <p:nvSpPr>
          <p:cNvPr id="7" name="ZoneTexte 6"/>
          <p:cNvSpPr txBox="1"/>
          <p:nvPr/>
        </p:nvSpPr>
        <p:spPr>
          <a:xfrm>
            <a:off x="7239000" y="6007291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Krivov</a:t>
            </a:r>
            <a:r>
              <a:rPr lang="fr-FR" sz="1200" dirty="0" smtClean="0"/>
              <a:t> et al. 2006</a:t>
            </a:r>
            <a:endParaRPr lang="fr-FR" sz="1200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Sublimation</a:t>
            </a:r>
          </a:p>
          <a:p>
            <a:pPr lvl="1"/>
            <a:r>
              <a:rPr lang="fr-FR" sz="1700" dirty="0" err="1" smtClean="0"/>
              <a:t>Each</a:t>
            </a:r>
            <a:r>
              <a:rPr lang="fr-FR" sz="1700" dirty="0" smtClean="0"/>
              <a:t> </a:t>
            </a:r>
            <a:r>
              <a:rPr lang="fr-FR" sz="1700" dirty="0" err="1" smtClean="0"/>
              <a:t>material</a:t>
            </a:r>
            <a:r>
              <a:rPr lang="fr-FR" sz="1700" dirty="0" smtClean="0"/>
              <a:t> → sublimation </a:t>
            </a:r>
            <a:r>
              <a:rPr lang="fr-FR" sz="1700" dirty="0" err="1" smtClean="0"/>
              <a:t>temperature</a:t>
            </a:r>
            <a:endParaRPr lang="fr-FR" sz="1700" dirty="0" smtClean="0"/>
          </a:p>
          <a:p>
            <a:pPr lvl="1"/>
            <a:r>
              <a:rPr lang="fr-FR" sz="1700" dirty="0" err="1" smtClean="0"/>
              <a:t>Each</a:t>
            </a:r>
            <a:r>
              <a:rPr lang="fr-FR" sz="1700" dirty="0" smtClean="0"/>
              <a:t> grain → </a:t>
            </a:r>
            <a:r>
              <a:rPr lang="fr-FR" sz="1700" dirty="0" err="1" smtClean="0"/>
              <a:t>equilibrium</a:t>
            </a:r>
            <a:r>
              <a:rPr lang="fr-FR" sz="1700" dirty="0" smtClean="0"/>
              <a:t> </a:t>
            </a:r>
            <a:r>
              <a:rPr lang="fr-FR" sz="1700" dirty="0" err="1" smtClean="0"/>
              <a:t>temperature</a:t>
            </a:r>
            <a:r>
              <a:rPr lang="fr-FR" sz="1700" dirty="0" smtClean="0"/>
              <a:t> vs. distance</a:t>
            </a:r>
          </a:p>
          <a:p>
            <a:pPr lvl="2">
              <a:buNone/>
            </a:pPr>
            <a:r>
              <a:rPr lang="fr-FR" sz="1700" dirty="0" smtClean="0"/>
              <a:t>	⇒ sublimation distance </a:t>
            </a:r>
            <a:r>
              <a:rPr lang="fr-FR" sz="1700" dirty="0" err="1" smtClean="0"/>
              <a:t>D</a:t>
            </a:r>
            <a:r>
              <a:rPr lang="fr-FR" sz="1700" baseline="-25000" dirty="0" err="1" smtClean="0"/>
              <a:t>sub</a:t>
            </a:r>
            <a:endParaRPr lang="fr-FR" sz="1700" baseline="-25000" dirty="0" smtClean="0"/>
          </a:p>
          <a:p>
            <a:pPr lvl="1"/>
            <a:r>
              <a:rPr lang="fr-FR" sz="1700" dirty="0" err="1" smtClean="0"/>
              <a:t>When</a:t>
            </a:r>
            <a:r>
              <a:rPr lang="fr-FR" sz="1700" dirty="0" smtClean="0"/>
              <a:t> D &lt; </a:t>
            </a:r>
            <a:r>
              <a:rPr lang="fr-FR" sz="1700" dirty="0" err="1" smtClean="0"/>
              <a:t>D</a:t>
            </a:r>
            <a:r>
              <a:rPr lang="fr-FR" sz="1700" baseline="-25000" dirty="0" err="1" smtClean="0"/>
              <a:t>sub</a:t>
            </a:r>
            <a:r>
              <a:rPr lang="fr-FR" sz="1700" dirty="0" smtClean="0"/>
              <a:t> : </a:t>
            </a:r>
            <a:r>
              <a:rPr lang="fr-FR" sz="1700" dirty="0" err="1" smtClean="0"/>
              <a:t>material</a:t>
            </a:r>
            <a:r>
              <a:rPr lang="fr-FR" sz="1700" dirty="0" smtClean="0"/>
              <a:t> </a:t>
            </a:r>
            <a:r>
              <a:rPr lang="fr-FR" sz="1700" dirty="0" err="1" smtClean="0"/>
              <a:t>is</a:t>
            </a:r>
            <a:r>
              <a:rPr lang="fr-FR" sz="1700" dirty="0" smtClean="0"/>
              <a:t> </a:t>
            </a:r>
            <a:r>
              <a:rPr lang="fr-FR" sz="1700" dirty="0" err="1" smtClean="0"/>
              <a:t>removed</a:t>
            </a:r>
            <a:endParaRPr lang="fr-FR" sz="1700" dirty="0" smtClean="0"/>
          </a:p>
          <a:p>
            <a:pPr lvl="1"/>
            <a:endParaRPr lang="fr-FR" dirty="0" smtClean="0"/>
          </a:p>
          <a:p>
            <a:pPr lvl="1"/>
            <a:r>
              <a:rPr lang="fr-FR" sz="1700" dirty="0" smtClean="0"/>
              <a:t>A more </a:t>
            </a:r>
            <a:r>
              <a:rPr lang="fr-FR" sz="1700" dirty="0" err="1" smtClean="0"/>
              <a:t>sophisticated</a:t>
            </a:r>
            <a:r>
              <a:rPr lang="fr-FR" sz="1700" dirty="0" smtClean="0"/>
              <a:t> </a:t>
            </a:r>
            <a:br>
              <a:rPr lang="fr-FR" sz="1700" dirty="0" smtClean="0"/>
            </a:br>
            <a:r>
              <a:rPr lang="fr-FR" sz="1700" dirty="0" err="1" smtClean="0"/>
              <a:t>treatment</a:t>
            </a:r>
            <a:r>
              <a:rPr lang="fr-FR" sz="1700" dirty="0" smtClean="0"/>
              <a:t> of the grain</a:t>
            </a:r>
            <a:br>
              <a:rPr lang="fr-FR" sz="1700" dirty="0" smtClean="0"/>
            </a:br>
            <a:r>
              <a:rPr lang="fr-FR" sz="1700" dirty="0" smtClean="0"/>
              <a:t>sublimation </a:t>
            </a:r>
            <a:r>
              <a:rPr lang="fr-FR" sz="1700" dirty="0" err="1" smtClean="0"/>
              <a:t>physics</a:t>
            </a:r>
            <a:r>
              <a:rPr lang="fr-FR" sz="1700" dirty="0" smtClean="0"/>
              <a:t/>
            </a:r>
            <a:br>
              <a:rPr lang="fr-FR" sz="1700" dirty="0" smtClean="0"/>
            </a:br>
            <a:r>
              <a:rPr lang="fr-FR" sz="1700" dirty="0" smtClean="0"/>
              <a:t>(cf. </a:t>
            </a:r>
            <a:r>
              <a:rPr lang="fr-FR" sz="1700" strike="sngStrike" dirty="0" err="1" smtClean="0"/>
              <a:t>next</a:t>
            </a:r>
            <a:r>
              <a:rPr lang="fr-FR" sz="1700" dirty="0" smtClean="0"/>
              <a:t> </a:t>
            </a:r>
            <a:r>
              <a:rPr lang="fr-FR" sz="1700" dirty="0" err="1" smtClean="0"/>
              <a:t>previous</a:t>
            </a:r>
            <a:r>
              <a:rPr lang="fr-FR" sz="1700" dirty="0" smtClean="0"/>
              <a:t> talk)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Physical</a:t>
            </a:r>
            <a:r>
              <a:rPr lang="fr-FR" dirty="0" smtClean="0"/>
              <a:t> </a:t>
            </a:r>
            <a:r>
              <a:rPr lang="fr-FR" dirty="0" err="1" smtClean="0"/>
              <a:t>process</a:t>
            </a:r>
            <a:endParaRPr lang="fr-FR" dirty="0"/>
          </a:p>
        </p:txBody>
      </p:sp>
      <p:pic>
        <p:nvPicPr>
          <p:cNvPr id="6" name="Picture 7" descr="ds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3487027"/>
            <a:ext cx="5195421" cy="2869457"/>
          </a:xfrm>
          <a:prstGeom prst="rect">
            <a:avLst/>
          </a:prstGeom>
          <a:noFill/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10</a:t>
            </a:fld>
            <a:endParaRPr lang="fr-FR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257800" y="3591580"/>
            <a:ext cx="403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solidFill>
                  <a:schemeClr val="accent2"/>
                </a:solidFill>
              </a:rPr>
              <a:t>- Solid line : 50% silicates + 50% carbons</a:t>
            </a:r>
            <a:br>
              <a:rPr lang="en-US" sz="1400" dirty="0">
                <a:solidFill>
                  <a:schemeClr val="accent2"/>
                </a:solidFill>
              </a:rPr>
            </a:br>
            <a:r>
              <a:rPr lang="en-US" sz="1400" dirty="0">
                <a:solidFill>
                  <a:schemeClr val="accent2"/>
                </a:solidFill>
              </a:rPr>
              <a:t>- Dashed line: 100% carbons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Collisions</a:t>
            </a:r>
          </a:p>
          <a:p>
            <a:pPr lvl="1"/>
            <a:r>
              <a:rPr lang="fr-FR" dirty="0" smtClean="0"/>
              <a:t>Collision time </a:t>
            </a:r>
            <a:r>
              <a:rPr lang="fr-FR" dirty="0" err="1" smtClean="0"/>
              <a:t>scale</a:t>
            </a:r>
            <a:endParaRPr lang="fr-FR" dirty="0" smtClean="0"/>
          </a:p>
          <a:p>
            <a:pPr lvl="1"/>
            <a:endParaRPr lang="fr-FR" dirty="0" smtClean="0"/>
          </a:p>
          <a:p>
            <a:pPr lvl="3"/>
            <a:r>
              <a:rPr lang="fr-FR" dirty="0" smtClean="0"/>
              <a:t>To date:				 </a:t>
            </a:r>
            <a:r>
              <a:rPr lang="fr-FR" dirty="0" smtClean="0"/>
              <a:t>~ t</a:t>
            </a:r>
            <a:r>
              <a:rPr lang="fr-FR" baseline="-25000" dirty="0" smtClean="0"/>
              <a:t>orb</a:t>
            </a:r>
            <a:r>
              <a:rPr lang="fr-FR" dirty="0" smtClean="0"/>
              <a:t>/8Σ</a:t>
            </a:r>
            <a:r>
              <a:rPr lang="fr-FR" baseline="-25000" dirty="0" smtClean="0"/>
              <a:t>0</a:t>
            </a:r>
            <a:r>
              <a:rPr lang="fr-FR" dirty="0" smtClean="0"/>
              <a:t>(r)</a:t>
            </a:r>
          </a:p>
          <a:p>
            <a:pPr lvl="3">
              <a:buNone/>
            </a:pPr>
            <a:r>
              <a:rPr lang="fr-FR" sz="1400" dirty="0" smtClean="0"/>
              <a:t>						</a:t>
            </a:r>
            <a:r>
              <a:rPr lang="fr-FR" sz="1400" dirty="0" smtClean="0"/>
              <a:t>(Backman &amp; </a:t>
            </a:r>
            <a:r>
              <a:rPr lang="fr-FR" sz="1400" dirty="0" err="1" smtClean="0"/>
              <a:t>Paresce</a:t>
            </a:r>
            <a:r>
              <a:rPr lang="fr-FR" sz="1400" dirty="0" smtClean="0"/>
              <a:t> 93)</a:t>
            </a:r>
          </a:p>
          <a:p>
            <a:pPr lvl="3">
              <a:buNone/>
            </a:pPr>
            <a:r>
              <a:rPr lang="fr-FR" sz="1400" dirty="0" smtClean="0"/>
              <a:t>	</a:t>
            </a:r>
            <a:r>
              <a:rPr lang="fr-FR" sz="1400" dirty="0" err="1" smtClean="0"/>
              <a:t>Π</a:t>
            </a:r>
            <a:r>
              <a:rPr lang="fr-FR" sz="1400" dirty="0" smtClean="0"/>
              <a:t>&lt;s</a:t>
            </a:r>
            <a:r>
              <a:rPr lang="fr-FR" sz="1400" baseline="30000" dirty="0" smtClean="0"/>
              <a:t>2</a:t>
            </a:r>
            <a:r>
              <a:rPr lang="fr-FR" sz="1400" dirty="0" smtClean="0"/>
              <a:t>&gt;	: </a:t>
            </a:r>
            <a:r>
              <a:rPr lang="fr-FR" sz="1400" dirty="0" err="1" smtClean="0"/>
              <a:t>mean</a:t>
            </a:r>
            <a:r>
              <a:rPr lang="fr-FR" sz="1400" dirty="0" smtClean="0"/>
              <a:t> </a:t>
            </a:r>
            <a:r>
              <a:rPr lang="fr-FR" sz="1400" dirty="0" err="1" smtClean="0"/>
              <a:t>scattering</a:t>
            </a:r>
            <a:r>
              <a:rPr lang="fr-FR" sz="1400" dirty="0" smtClean="0"/>
              <a:t> cross section</a:t>
            </a:r>
          </a:p>
          <a:p>
            <a:pPr lvl="3">
              <a:buNone/>
            </a:pPr>
            <a:r>
              <a:rPr lang="fr-FR" sz="1400" dirty="0" smtClean="0"/>
              <a:t>	Σ</a:t>
            </a:r>
            <a:r>
              <a:rPr lang="fr-FR" sz="1400" baseline="-25000" dirty="0" smtClean="0"/>
              <a:t>0</a:t>
            </a:r>
            <a:r>
              <a:rPr lang="fr-FR" sz="1400" dirty="0" smtClean="0"/>
              <a:t>(r)	: </a:t>
            </a:r>
            <a:r>
              <a:rPr lang="fr-FR" sz="1400" dirty="0" err="1" smtClean="0"/>
              <a:t>Midplane</a:t>
            </a:r>
            <a:r>
              <a:rPr lang="fr-FR" sz="1400" dirty="0" smtClean="0"/>
              <a:t> surface </a:t>
            </a:r>
            <a:r>
              <a:rPr lang="fr-FR" sz="1400" dirty="0" err="1" smtClean="0"/>
              <a:t>density</a:t>
            </a:r>
            <a:endParaRPr lang="fr-FR" sz="1400" dirty="0" smtClean="0"/>
          </a:p>
          <a:p>
            <a:pPr lvl="3">
              <a:buNone/>
            </a:pPr>
            <a:endParaRPr lang="fr-FR" sz="1400" dirty="0" smtClean="0"/>
          </a:p>
          <a:p>
            <a:pPr lvl="3"/>
            <a:r>
              <a:rPr lang="fr-FR" dirty="0" smtClean="0"/>
              <a:t>Independent of the grain size</a:t>
            </a:r>
          </a:p>
          <a:p>
            <a:pPr lvl="3"/>
            <a:r>
              <a:rPr lang="fr-FR" dirty="0" err="1" smtClean="0"/>
              <a:t>Valid</a:t>
            </a:r>
            <a:r>
              <a:rPr lang="fr-FR" dirty="0" smtClean="0"/>
              <a:t> for </a:t>
            </a:r>
            <a:r>
              <a:rPr lang="fr-FR" dirty="0" err="1" smtClean="0"/>
              <a:t>circular</a:t>
            </a:r>
            <a:r>
              <a:rPr lang="fr-FR" dirty="0" smtClean="0"/>
              <a:t> </a:t>
            </a:r>
            <a:r>
              <a:rPr lang="fr-FR" dirty="0" err="1" smtClean="0"/>
              <a:t>orbits</a:t>
            </a:r>
            <a:endParaRPr lang="fr-FR" dirty="0" smtClean="0"/>
          </a:p>
          <a:p>
            <a:pPr lvl="3">
              <a:buNone/>
            </a:pPr>
            <a:endParaRPr lang="fr-FR" dirty="0" smtClean="0"/>
          </a:p>
          <a:p>
            <a:pPr lvl="3">
              <a:buNone/>
            </a:pPr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Physical</a:t>
            </a:r>
            <a:r>
              <a:rPr lang="fr-FR" dirty="0" smtClean="0"/>
              <a:t> </a:t>
            </a:r>
            <a:r>
              <a:rPr lang="fr-FR" dirty="0" err="1" smtClean="0"/>
              <a:t>process</a:t>
            </a:r>
            <a:endParaRPr lang="fr-FR" dirty="0"/>
          </a:p>
        </p:txBody>
      </p:sp>
      <p:pic>
        <p:nvPicPr>
          <p:cNvPr id="5" name="Image 4" descr="t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668633" y="2514600"/>
            <a:ext cx="3351167" cy="831850"/>
          </a:xfrm>
          <a:prstGeom prst="rect">
            <a:avLst/>
          </a:prstGeo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11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745" y="1828800"/>
            <a:ext cx="2714055" cy="2286000"/>
          </a:xfrm>
          <a:prstGeom prst="rect">
            <a:avLst/>
          </a:prstGeom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52400" y="1481328"/>
            <a:ext cx="8229600" cy="4525963"/>
          </a:xfrm>
        </p:spPr>
        <p:txBody>
          <a:bodyPr/>
          <a:lstStyle/>
          <a:p>
            <a:r>
              <a:rPr lang="fr-FR" dirty="0" err="1" smtClean="0"/>
              <a:t>Need</a:t>
            </a:r>
            <a:r>
              <a:rPr lang="fr-FR" dirty="0" smtClean="0"/>
              <a:t> for a more </a:t>
            </a:r>
            <a:r>
              <a:rPr lang="fr-FR" dirty="0" err="1" smtClean="0"/>
              <a:t>sophisticated</a:t>
            </a:r>
            <a:r>
              <a:rPr lang="fr-FR" dirty="0" smtClean="0"/>
              <a:t> </a:t>
            </a:r>
            <a:r>
              <a:rPr lang="fr-FR" dirty="0" err="1" smtClean="0"/>
              <a:t>calculation</a:t>
            </a:r>
            <a:r>
              <a:rPr lang="fr-FR" dirty="0" smtClean="0"/>
              <a:t> of the </a:t>
            </a:r>
            <a:r>
              <a:rPr lang="fr-FR" dirty="0" err="1" smtClean="0"/>
              <a:t>collisional</a:t>
            </a:r>
            <a:r>
              <a:rPr lang="fr-FR" dirty="0" smtClean="0"/>
              <a:t> </a:t>
            </a:r>
            <a:r>
              <a:rPr lang="fr-FR" dirty="0" err="1" smtClean="0"/>
              <a:t>lifetime</a:t>
            </a:r>
            <a:endParaRPr lang="fr-FR" dirty="0" smtClean="0"/>
          </a:p>
          <a:p>
            <a:pPr lvl="1"/>
            <a:r>
              <a:rPr lang="fr-FR" sz="1700" dirty="0" err="1" smtClean="0"/>
              <a:t>Method</a:t>
            </a:r>
            <a:r>
              <a:rPr lang="fr-FR" sz="1700" dirty="0" smtClean="0"/>
              <a:t> </a:t>
            </a:r>
            <a:r>
              <a:rPr lang="fr-FR" sz="1700" dirty="0" err="1" smtClean="0"/>
              <a:t>from</a:t>
            </a:r>
            <a:r>
              <a:rPr lang="fr-FR" sz="1700" dirty="0" smtClean="0"/>
              <a:t> </a:t>
            </a:r>
            <a:r>
              <a:rPr lang="fr-FR" sz="1700" i="1" dirty="0" smtClean="0"/>
              <a:t>Hahn et al. 2010</a:t>
            </a:r>
          </a:p>
          <a:p>
            <a:pPr lvl="1"/>
            <a:endParaRPr lang="fr-FR" sz="1700" dirty="0" smtClean="0"/>
          </a:p>
          <a:p>
            <a:pPr lvl="2"/>
            <a:r>
              <a:rPr lang="fr-FR" sz="1500" dirty="0" err="1" smtClean="0"/>
              <a:t>Considers</a:t>
            </a:r>
            <a:r>
              <a:rPr lang="fr-FR" sz="1500" dirty="0" smtClean="0"/>
              <a:t> all possible </a:t>
            </a:r>
            <a:r>
              <a:rPr lang="fr-FR" sz="1500" dirty="0" err="1" smtClean="0"/>
              <a:t>orbits</a:t>
            </a:r>
            <a:r>
              <a:rPr lang="fr-FR" sz="1500" dirty="0" smtClean="0"/>
              <a:t> and grain </a:t>
            </a:r>
            <a:r>
              <a:rPr lang="fr-FR" sz="1500" dirty="0" err="1" smtClean="0"/>
              <a:t>sizes</a:t>
            </a:r>
            <a:r>
              <a:rPr lang="fr-FR" sz="1500" dirty="0" smtClean="0"/>
              <a:t> </a:t>
            </a:r>
          </a:p>
          <a:p>
            <a:pPr lvl="2"/>
            <a:endParaRPr lang="fr-FR" sz="1500" dirty="0" smtClean="0"/>
          </a:p>
          <a:p>
            <a:pPr lvl="2"/>
            <a:r>
              <a:rPr lang="fr-FR" sz="1500" dirty="0" err="1" smtClean="0"/>
              <a:t>Calculate</a:t>
            </a:r>
            <a:r>
              <a:rPr lang="fr-FR" sz="1500" dirty="0" smtClean="0"/>
              <a:t> collision </a:t>
            </a:r>
            <a:r>
              <a:rPr lang="fr-FR" sz="1500" dirty="0" err="1" smtClean="0"/>
              <a:t>probability</a:t>
            </a:r>
            <a:r>
              <a:rPr lang="fr-FR" sz="1500" dirty="0" smtClean="0"/>
              <a:t> </a:t>
            </a:r>
            <a:r>
              <a:rPr lang="fr-FR" sz="1500" dirty="0" err="1" smtClean="0"/>
              <a:t>densities</a:t>
            </a:r>
            <a:r>
              <a:rPr lang="fr-FR" sz="1500" dirty="0" smtClean="0"/>
              <a:t> </a:t>
            </a:r>
            <a:r>
              <a:rPr lang="fr-FR" sz="1500" dirty="0" err="1" smtClean="0"/>
              <a:t>between</a:t>
            </a:r>
            <a:r>
              <a:rPr lang="fr-FR" sz="1500" dirty="0" smtClean="0"/>
              <a:t> </a:t>
            </a:r>
          </a:p>
          <a:p>
            <a:pPr lvl="2">
              <a:buNone/>
            </a:pPr>
            <a:r>
              <a:rPr lang="fr-FR" sz="1500" dirty="0" smtClean="0"/>
              <a:t>	</a:t>
            </a:r>
            <a:r>
              <a:rPr lang="fr-FR" sz="1500" dirty="0" err="1" smtClean="0"/>
              <a:t>streamlines</a:t>
            </a:r>
            <a:endParaRPr lang="fr-FR" sz="1500" dirty="0" smtClean="0"/>
          </a:p>
          <a:p>
            <a:pPr lvl="2"/>
            <a:r>
              <a:rPr lang="fr-FR" sz="1500" dirty="0" smtClean="0"/>
              <a:t>Tc(s</a:t>
            </a:r>
            <a:r>
              <a:rPr lang="fr-FR" sz="1500" baseline="-25000" dirty="0" smtClean="0"/>
              <a:t>i</a:t>
            </a:r>
            <a:r>
              <a:rPr lang="fr-FR" sz="1500" dirty="0" smtClean="0"/>
              <a:t>)  </a:t>
            </a:r>
            <a:r>
              <a:rPr lang="fr-FR" sz="1500" dirty="0" err="1" smtClean="0"/>
              <a:t>α</a:t>
            </a:r>
            <a:r>
              <a:rPr lang="fr-FR" sz="1500" dirty="0" smtClean="0"/>
              <a:t> 	T0		  </a:t>
            </a:r>
          </a:p>
          <a:p>
            <a:pPr lvl="2">
              <a:buNone/>
            </a:pPr>
            <a:endParaRPr lang="fr-FR" sz="1500" dirty="0" smtClean="0"/>
          </a:p>
          <a:p>
            <a:pPr lvl="1"/>
            <a:endParaRPr lang="fr-FR" sz="1700" dirty="0" smtClean="0"/>
          </a:p>
          <a:p>
            <a:pPr lvl="1"/>
            <a:endParaRPr lang="fr-FR" sz="17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Collision time </a:t>
            </a:r>
            <a:r>
              <a:rPr lang="fr-FR" dirty="0" err="1" smtClean="0"/>
              <a:t>scale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rcRect t="50111"/>
          <a:stretch>
            <a:fillRect/>
          </a:stretch>
        </p:blipFill>
        <p:spPr>
          <a:xfrm>
            <a:off x="1219200" y="4666739"/>
            <a:ext cx="4572000" cy="89586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3265714"/>
            <a:ext cx="1905000" cy="32657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5753100"/>
            <a:ext cx="2057400" cy="2286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4435" y="4089400"/>
            <a:ext cx="2803163" cy="2692400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12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err="1" smtClean="0"/>
              <a:t>Fitting</a:t>
            </a:r>
            <a:r>
              <a:rPr lang="fr-FR" dirty="0" smtClean="0"/>
              <a:t> </a:t>
            </a:r>
            <a:r>
              <a:rPr lang="fr-FR" dirty="0" err="1" smtClean="0"/>
              <a:t>strategy</a:t>
            </a:r>
            <a:r>
              <a:rPr lang="fr-FR" dirty="0" smtClean="0"/>
              <a:t>:</a:t>
            </a:r>
          </a:p>
          <a:p>
            <a:pPr lvl="1"/>
            <a:r>
              <a:rPr lang="fr-FR" dirty="0" err="1" smtClean="0"/>
              <a:t>Chi-square</a:t>
            </a:r>
            <a:r>
              <a:rPr lang="fr-FR" dirty="0" smtClean="0"/>
              <a:t> </a:t>
            </a:r>
            <a:r>
              <a:rPr lang="fr-FR" dirty="0" err="1" smtClean="0"/>
              <a:t>minimization</a:t>
            </a:r>
            <a:endParaRPr lang="fr-FR" dirty="0" smtClean="0"/>
          </a:p>
          <a:p>
            <a:pPr lvl="1"/>
            <a:r>
              <a:rPr lang="fr-FR" dirty="0" err="1" smtClean="0"/>
              <a:t>Bayesian</a:t>
            </a:r>
            <a:r>
              <a:rPr lang="fr-FR" dirty="0" smtClean="0"/>
              <a:t> </a:t>
            </a:r>
            <a:r>
              <a:rPr lang="fr-FR" dirty="0" err="1" smtClean="0"/>
              <a:t>analysis</a:t>
            </a:r>
            <a:endParaRPr lang="fr-FR" dirty="0" smtClean="0"/>
          </a:p>
          <a:p>
            <a:pPr lvl="2"/>
            <a:r>
              <a:rPr lang="fr-FR" dirty="0" smtClean="0"/>
              <a:t>Independent </a:t>
            </a:r>
            <a:r>
              <a:rPr lang="fr-FR" dirty="0" err="1" smtClean="0"/>
              <a:t>assessment</a:t>
            </a:r>
            <a:r>
              <a:rPr lang="fr-FR" dirty="0" smtClean="0"/>
              <a:t> of </a:t>
            </a:r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parameter</a:t>
            </a:r>
            <a:r>
              <a:rPr lang="fr-FR" dirty="0" smtClean="0"/>
              <a:t> + </a:t>
            </a:r>
            <a:r>
              <a:rPr lang="fr-FR" dirty="0" err="1" smtClean="0"/>
              <a:t>uncertainties</a:t>
            </a:r>
            <a:endParaRPr lang="fr-FR" dirty="0" smtClean="0"/>
          </a:p>
          <a:p>
            <a:pPr lvl="2">
              <a:buNone/>
            </a:pPr>
            <a:endParaRPr lang="fr-FR" dirty="0" smtClean="0"/>
          </a:p>
          <a:p>
            <a:r>
              <a:rPr lang="fr-FR" dirty="0" err="1" smtClean="0"/>
              <a:t>Provides</a:t>
            </a:r>
            <a:r>
              <a:rPr lang="fr-FR" dirty="0" smtClean="0"/>
              <a:t> the best </a:t>
            </a:r>
            <a:r>
              <a:rPr lang="fr-FR" dirty="0" err="1" smtClean="0"/>
              <a:t>parameters</a:t>
            </a:r>
            <a:r>
              <a:rPr lang="fr-FR" dirty="0" smtClean="0"/>
              <a:t>:</a:t>
            </a:r>
          </a:p>
          <a:p>
            <a:pPr lvl="1"/>
            <a:r>
              <a:rPr lang="fr-FR" dirty="0" err="1" smtClean="0"/>
              <a:t>Disk</a:t>
            </a:r>
            <a:r>
              <a:rPr lang="fr-FR" dirty="0" smtClean="0"/>
              <a:t> mass</a:t>
            </a:r>
          </a:p>
          <a:p>
            <a:pPr lvl="1"/>
            <a:r>
              <a:rPr lang="fr-FR" dirty="0" smtClean="0"/>
              <a:t>Grain </a:t>
            </a:r>
            <a:r>
              <a:rPr lang="fr-FR" dirty="0" err="1" smtClean="0"/>
              <a:t>properties</a:t>
            </a:r>
            <a:r>
              <a:rPr lang="fr-FR" dirty="0" smtClean="0"/>
              <a:t> (size distribution, composition)</a:t>
            </a:r>
          </a:p>
          <a:p>
            <a:pPr lvl="1"/>
            <a:r>
              <a:rPr lang="fr-FR" dirty="0" err="1" smtClean="0"/>
              <a:t>Dust</a:t>
            </a:r>
            <a:r>
              <a:rPr lang="fr-FR" dirty="0" smtClean="0"/>
              <a:t> location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And </a:t>
            </a:r>
            <a:r>
              <a:rPr lang="fr-FR" dirty="0" err="1" smtClean="0"/>
              <a:t>additional</a:t>
            </a:r>
            <a:r>
              <a:rPr lang="fr-FR" dirty="0" smtClean="0"/>
              <a:t> </a:t>
            </a:r>
            <a:r>
              <a:rPr lang="fr-FR" dirty="0" err="1" smtClean="0"/>
              <a:t>ouput</a:t>
            </a:r>
            <a:r>
              <a:rPr lang="fr-FR" dirty="0" smtClean="0"/>
              <a:t>:</a:t>
            </a:r>
            <a:endParaRPr lang="fr-FR" dirty="0" smtClean="0"/>
          </a:p>
          <a:p>
            <a:pPr lvl="1"/>
            <a:r>
              <a:rPr lang="fr-FR" dirty="0" err="1" smtClean="0"/>
              <a:t>Blowout</a:t>
            </a:r>
            <a:r>
              <a:rPr lang="fr-FR" dirty="0" smtClean="0"/>
              <a:t> </a:t>
            </a:r>
            <a:r>
              <a:rPr lang="fr-FR" dirty="0" smtClean="0"/>
              <a:t>size</a:t>
            </a:r>
            <a:endParaRPr lang="fr-FR" dirty="0" smtClean="0"/>
          </a:p>
          <a:p>
            <a:pPr lvl="1"/>
            <a:r>
              <a:rPr lang="fr-FR" dirty="0" smtClean="0"/>
              <a:t>Optical </a:t>
            </a:r>
            <a:r>
              <a:rPr lang="fr-FR" dirty="0" err="1" smtClean="0"/>
              <a:t>depths</a:t>
            </a:r>
            <a:endParaRPr lang="fr-FR" dirty="0" smtClean="0"/>
          </a:p>
          <a:p>
            <a:pPr lvl="1"/>
            <a:r>
              <a:rPr lang="fr-FR" dirty="0" smtClean="0"/>
              <a:t>Time </a:t>
            </a:r>
            <a:r>
              <a:rPr lang="fr-FR" dirty="0" err="1" smtClean="0"/>
              <a:t>scales</a:t>
            </a:r>
            <a:r>
              <a:rPr lang="fr-FR" dirty="0" smtClean="0"/>
              <a:t> 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Output of the model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13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500" dirty="0" err="1" smtClean="0"/>
              <a:t>Interferometric</a:t>
            </a:r>
            <a:r>
              <a:rPr lang="en-US" sz="2500" dirty="0" smtClean="0"/>
              <a:t> observations :</a:t>
            </a:r>
            <a:r>
              <a:rPr lang="en-US" sz="2500" dirty="0" smtClean="0"/>
              <a:t> </a:t>
            </a:r>
          </a:p>
          <a:p>
            <a:pPr lvl="1"/>
            <a:r>
              <a:rPr lang="en-US" sz="2100" dirty="0" smtClean="0"/>
              <a:t>Need to </a:t>
            </a:r>
            <a:r>
              <a:rPr lang="en-US" sz="2100" dirty="0" smtClean="0"/>
              <a:t>take the </a:t>
            </a:r>
            <a:r>
              <a:rPr lang="en-US" sz="2100" dirty="0" smtClean="0"/>
              <a:t>transfer function </a:t>
            </a:r>
            <a:br>
              <a:rPr lang="en-US" sz="2100" dirty="0" smtClean="0"/>
            </a:br>
            <a:r>
              <a:rPr lang="en-US" sz="2100" dirty="0" smtClean="0"/>
              <a:t>into account (</a:t>
            </a:r>
            <a:r>
              <a:rPr lang="en-US" sz="2100" dirty="0" smtClean="0"/>
              <a:t>spatial filtering</a:t>
            </a:r>
            <a:r>
              <a:rPr lang="en-US" sz="2100" dirty="0" smtClean="0"/>
              <a:t>)</a:t>
            </a:r>
          </a:p>
          <a:p>
            <a:pPr lvl="1"/>
            <a:endParaRPr lang="en-US" sz="2100" dirty="0" smtClean="0"/>
          </a:p>
          <a:p>
            <a:pPr lvl="1">
              <a:buNone/>
            </a:pPr>
            <a:endParaRPr lang="en-US" sz="2100" dirty="0" smtClean="0"/>
          </a:p>
          <a:p>
            <a:pPr lvl="1"/>
            <a:endParaRPr lang="en-US" sz="2100" dirty="0" smtClean="0"/>
          </a:p>
          <a:p>
            <a:r>
              <a:rPr lang="en-US" sz="2500" dirty="0" smtClean="0"/>
              <a:t>Sublimation process are very important</a:t>
            </a:r>
          </a:p>
          <a:p>
            <a:pPr lvl="1"/>
            <a:r>
              <a:rPr lang="en-US" sz="2100" dirty="0" smtClean="0"/>
              <a:t>Transient events, …</a:t>
            </a:r>
          </a:p>
          <a:p>
            <a:pPr lvl="1"/>
            <a:endParaRPr lang="en-US" sz="2100" dirty="0" smtClean="0"/>
          </a:p>
          <a:p>
            <a:r>
              <a:rPr lang="en-US" sz="2500" dirty="0" smtClean="0"/>
              <a:t>Other specificities ?</a:t>
            </a:r>
            <a:endParaRPr lang="fr-FR" sz="250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Notes on </a:t>
            </a:r>
            <a:r>
              <a:rPr lang="fr-FR" dirty="0" err="1" smtClean="0"/>
              <a:t>Exozodi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endParaRPr lang="fr-FR" dirty="0"/>
          </a:p>
        </p:txBody>
      </p:sp>
      <p:pic>
        <p:nvPicPr>
          <p:cNvPr id="4" name="Picture 4" descr="PSF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4453" y="1524001"/>
            <a:ext cx="2813537" cy="2133599"/>
          </a:xfrm>
          <a:prstGeom prst="rect">
            <a:avLst/>
          </a:prstGeom>
          <a:noFill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29400" y="1609636"/>
            <a:ext cx="2286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Blue</a:t>
            </a:r>
            <a:r>
              <a:rPr lang="en-US" sz="1100" dirty="0">
                <a:solidFill>
                  <a:srgbClr val="000000"/>
                </a:solidFill>
              </a:rPr>
              <a:t>: near-IR </a:t>
            </a:r>
            <a:r>
              <a:rPr lang="en-US" sz="1100" dirty="0" smtClean="0">
                <a:solidFill>
                  <a:srgbClr val="000000"/>
                </a:solidFill>
              </a:rPr>
              <a:t>CHARA</a:t>
            </a:r>
            <a:br>
              <a:rPr lang="en-US" sz="1100" dirty="0" smtClean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Red </a:t>
            </a:r>
            <a:r>
              <a:rPr lang="en-US" sz="1100" dirty="0">
                <a:solidFill>
                  <a:srgbClr val="000000"/>
                </a:solidFill>
              </a:rPr>
              <a:t>: mid-IR MMT</a:t>
            </a:r>
            <a:r>
              <a:rPr lang="en-US" sz="1100" dirty="0" smtClean="0">
                <a:solidFill>
                  <a:srgbClr val="000000"/>
                </a:solidFill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</a:rPr>
              <a:t>nulling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14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 idx="4294967295"/>
          </p:nvPr>
        </p:nvSpPr>
        <p:spPr>
          <a:xfrm>
            <a:off x="1371600" y="1060450"/>
            <a:ext cx="7772400" cy="1828800"/>
          </a:xfrm>
        </p:spPr>
        <p:txBody>
          <a:bodyPr/>
          <a:lstStyle/>
          <a:p>
            <a:r>
              <a:rPr lang="fr-FR" dirty="0" err="1" smtClean="0"/>
              <a:t>E</a:t>
            </a:r>
            <a:r>
              <a:rPr lang="fr-FR" dirty="0" err="1" smtClean="0"/>
              <a:t>xamples</a:t>
            </a:r>
            <a:r>
              <a:rPr lang="fr-FR" dirty="0" smtClean="0"/>
              <a:t> of </a:t>
            </a:r>
            <a:r>
              <a:rPr lang="fr-FR" dirty="0" err="1" smtClean="0"/>
              <a:t>GRaTeR</a:t>
            </a:r>
            <a:r>
              <a:rPr lang="fr-FR" dirty="0" smtClean="0"/>
              <a:t> </a:t>
            </a:r>
            <a:r>
              <a:rPr lang="fr-FR" dirty="0" err="1" smtClean="0"/>
              <a:t>achievements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15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 descr="Image sans titre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381000" y="1846843"/>
            <a:ext cx="6400800" cy="4193627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 smtClean="0"/>
              <a:t>The Vega </a:t>
            </a:r>
            <a:r>
              <a:rPr lang="fr-FR" dirty="0" err="1" smtClean="0"/>
              <a:t>inner</a:t>
            </a:r>
            <a:r>
              <a:rPr lang="fr-FR" dirty="0" smtClean="0"/>
              <a:t> system</a:t>
            </a:r>
            <a:br>
              <a:rPr lang="fr-FR" dirty="0" smtClean="0"/>
            </a:br>
            <a:r>
              <a:rPr lang="fr-FR" sz="2111" dirty="0" err="1" smtClean="0"/>
              <a:t>Detection</a:t>
            </a:r>
            <a:r>
              <a:rPr lang="fr-FR" sz="2111" dirty="0" smtClean="0"/>
              <a:t> of the </a:t>
            </a:r>
            <a:r>
              <a:rPr lang="fr-FR" sz="2111" dirty="0" err="1" smtClean="0"/>
              <a:t>exozodi</a:t>
            </a:r>
            <a:r>
              <a:rPr lang="fr-FR" sz="2111" dirty="0" smtClean="0"/>
              <a:t> </a:t>
            </a:r>
            <a:r>
              <a:rPr lang="fr-FR" sz="2111" dirty="0" err="1" smtClean="0"/>
              <a:t>with</a:t>
            </a:r>
            <a:r>
              <a:rPr lang="fr-FR" sz="2111" dirty="0" smtClean="0"/>
              <a:t> CHARA/FLUOR</a:t>
            </a:r>
            <a:br>
              <a:rPr lang="fr-FR" sz="2111" dirty="0" smtClean="0"/>
            </a:br>
            <a:r>
              <a:rPr lang="fr-FR" sz="2111" dirty="0" smtClean="0"/>
              <a:t>Short </a:t>
            </a:r>
            <a:r>
              <a:rPr lang="fr-FR" sz="2111" dirty="0" err="1" smtClean="0"/>
              <a:t>baseline</a:t>
            </a:r>
            <a:r>
              <a:rPr lang="fr-FR" sz="2111" dirty="0" smtClean="0"/>
              <a:t> </a:t>
            </a:r>
            <a:r>
              <a:rPr lang="fr-FR" sz="2111" dirty="0" err="1" smtClean="0"/>
              <a:t>visibility</a:t>
            </a:r>
            <a:r>
              <a:rPr lang="fr-FR" sz="2111" dirty="0" smtClean="0"/>
              <a:t> </a:t>
            </a:r>
            <a:r>
              <a:rPr lang="fr-FR" sz="2111" dirty="0" err="1" smtClean="0"/>
              <a:t>deficit</a:t>
            </a:r>
            <a:r>
              <a:rPr lang="fr-FR" sz="2111" dirty="0" smtClean="0"/>
              <a:t> → </a:t>
            </a:r>
            <a:r>
              <a:rPr lang="fr-FR" sz="2111" dirty="0" err="1" smtClean="0"/>
              <a:t>K-band</a:t>
            </a:r>
            <a:r>
              <a:rPr lang="fr-FR" sz="2111" dirty="0" smtClean="0"/>
              <a:t> </a:t>
            </a:r>
            <a:r>
              <a:rPr lang="fr-FR" sz="2111" dirty="0" err="1" smtClean="0"/>
              <a:t>excess</a:t>
            </a:r>
            <a:r>
              <a:rPr lang="fr-FR" sz="2111" dirty="0" smtClean="0"/>
              <a:t> 1.29±0.19% </a:t>
            </a:r>
            <a:endParaRPr lang="fr-FR" sz="2111" dirty="0"/>
          </a:p>
        </p:txBody>
      </p:sp>
      <p:sp>
        <p:nvSpPr>
          <p:cNvPr id="4" name="ZoneTexte 3"/>
          <p:cNvSpPr txBox="1"/>
          <p:nvPr/>
        </p:nvSpPr>
        <p:spPr>
          <a:xfrm>
            <a:off x="6681902" y="1597223"/>
            <a:ext cx="1928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/>
              <a:t>Absil et al. 2006</a:t>
            </a:r>
            <a:endParaRPr lang="fr-FR" sz="1400" i="1" dirty="0"/>
          </a:p>
        </p:txBody>
      </p:sp>
      <p:sp>
        <p:nvSpPr>
          <p:cNvPr id="11" name="Arrondir un rectangle avec un coin du même côté 10"/>
          <p:cNvSpPr/>
          <p:nvPr/>
        </p:nvSpPr>
        <p:spPr>
          <a:xfrm>
            <a:off x="5943600" y="1905000"/>
            <a:ext cx="3048000" cy="4572000"/>
          </a:xfrm>
          <a:prstGeom prst="round2Same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/>
              <a:buChar char="•"/>
            </a:pPr>
            <a:r>
              <a:rPr lang="fr-FR" dirty="0" err="1" smtClean="0"/>
              <a:t>Submicronic</a:t>
            </a:r>
            <a:r>
              <a:rPr lang="fr-FR" dirty="0" smtClean="0"/>
              <a:t> grains </a:t>
            </a:r>
          </a:p>
          <a:p>
            <a:r>
              <a:rPr lang="fr-FR" dirty="0" smtClean="0"/>
              <a:t> (</a:t>
            </a:r>
            <a:r>
              <a:rPr lang="fr-FR" dirty="0" err="1" smtClean="0"/>
              <a:t>a</a:t>
            </a:r>
            <a:r>
              <a:rPr lang="fr-FR" baseline="-25000" dirty="0" err="1" smtClean="0"/>
              <a:t>min</a:t>
            </a:r>
            <a:r>
              <a:rPr lang="fr-FR" dirty="0" smtClean="0"/>
              <a:t> ≤ 0.3 </a:t>
            </a:r>
            <a:r>
              <a:rPr lang="fr-FR" dirty="0" err="1" smtClean="0"/>
              <a:t>μm</a:t>
            </a:r>
            <a:r>
              <a:rPr lang="fr-FR" dirty="0" smtClean="0"/>
              <a:t>) </a:t>
            </a:r>
          </a:p>
          <a:p>
            <a:pPr>
              <a:buFont typeface="Arial"/>
              <a:buChar char="•"/>
            </a:pPr>
            <a:endParaRPr lang="fr-FR" dirty="0" smtClean="0"/>
          </a:p>
          <a:p>
            <a:pPr>
              <a:buFont typeface="Arial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Highly</a:t>
            </a:r>
            <a:r>
              <a:rPr lang="fr-FR" dirty="0" smtClean="0"/>
              <a:t> </a:t>
            </a:r>
            <a:r>
              <a:rPr lang="fr-FR" dirty="0" err="1" smtClean="0"/>
              <a:t>refractive</a:t>
            </a:r>
            <a:r>
              <a:rPr lang="fr-FR" dirty="0" smtClean="0"/>
              <a:t>: graphite/ </a:t>
            </a:r>
            <a:r>
              <a:rPr lang="fr-FR" dirty="0" err="1" smtClean="0"/>
              <a:t>amorphous</a:t>
            </a:r>
            <a:r>
              <a:rPr lang="fr-FR" dirty="0" smtClean="0"/>
              <a:t> </a:t>
            </a:r>
            <a:r>
              <a:rPr lang="fr-FR" dirty="0" err="1" smtClean="0"/>
              <a:t>carbon</a:t>
            </a:r>
            <a:r>
              <a:rPr lang="fr-FR" dirty="0" smtClean="0"/>
              <a:t> + Olivine (</a:t>
            </a:r>
            <a:r>
              <a:rPr lang="fr-FR" dirty="0" smtClean="0"/>
              <a:t>~</a:t>
            </a:r>
            <a:r>
              <a:rPr lang="fr-FR" dirty="0" smtClean="0"/>
              <a:t>50-50)</a:t>
            </a:r>
          </a:p>
          <a:p>
            <a:pPr>
              <a:buFont typeface="Arial"/>
              <a:buChar char="•"/>
            </a:pPr>
            <a:endParaRPr lang="fr-FR" dirty="0" smtClean="0"/>
          </a:p>
          <a:p>
            <a:pPr>
              <a:buFont typeface="Arial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Concentrated</a:t>
            </a:r>
            <a:r>
              <a:rPr lang="fr-FR" dirty="0" smtClean="0"/>
              <a:t> close to the star: </a:t>
            </a:r>
          </a:p>
          <a:p>
            <a:pPr lvl="1"/>
            <a:r>
              <a:rPr lang="fr-FR" dirty="0" smtClean="0"/>
              <a:t>r0 = 0.17–0.30 AU</a:t>
            </a:r>
          </a:p>
          <a:p>
            <a:r>
              <a:rPr lang="fr-FR" sz="1400" dirty="0" smtClean="0"/>
              <a:t>(@0.1μm: r0 &lt; </a:t>
            </a:r>
            <a:r>
              <a:rPr lang="fr-FR" sz="1400" dirty="0" err="1" smtClean="0"/>
              <a:t>r</a:t>
            </a:r>
            <a:r>
              <a:rPr lang="fr-FR" sz="1400" baseline="-25000" dirty="0" err="1" smtClean="0"/>
              <a:t>sub</a:t>
            </a:r>
            <a:r>
              <a:rPr lang="fr-FR" sz="1400" dirty="0" smtClean="0"/>
              <a:t> ~0.6AU)    </a:t>
            </a:r>
          </a:p>
          <a:p>
            <a:endParaRPr lang="fr-FR" dirty="0" smtClean="0"/>
          </a:p>
          <a:p>
            <a:pPr>
              <a:buFont typeface="Arial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M</a:t>
            </a:r>
            <a:r>
              <a:rPr lang="fr-FR" baseline="-25000" dirty="0" err="1" smtClean="0"/>
              <a:t>disk</a:t>
            </a:r>
            <a:r>
              <a:rPr lang="fr-FR" dirty="0" smtClean="0"/>
              <a:t> = 8x10</a:t>
            </a:r>
            <a:r>
              <a:rPr lang="fr-FR" baseline="30000" dirty="0" smtClean="0"/>
              <a:t>-8</a:t>
            </a:r>
            <a:r>
              <a:rPr lang="fr-FR" dirty="0" smtClean="0"/>
              <a:t> </a:t>
            </a:r>
            <a:r>
              <a:rPr lang="fr-FR" dirty="0" err="1" smtClean="0"/>
              <a:t>M</a:t>
            </a:r>
            <a:r>
              <a:rPr lang="fr-FR" baseline="-25000" dirty="0" err="1" smtClean="0"/>
              <a:t>Earth</a:t>
            </a:r>
            <a:endParaRPr lang="fr-FR" baseline="-25000" dirty="0" smtClean="0"/>
          </a:p>
          <a:p>
            <a:endParaRPr lang="fr-FR" dirty="0" smtClean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16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sz="3700" dirty="0" smtClean="0"/>
              <a:t>The Vega </a:t>
            </a:r>
            <a:r>
              <a:rPr lang="fr-FR" sz="3700" dirty="0" err="1" smtClean="0"/>
              <a:t>inner</a:t>
            </a:r>
            <a:r>
              <a:rPr lang="fr-FR" sz="3700" dirty="0" smtClean="0"/>
              <a:t> system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111" dirty="0" smtClean="0"/>
              <a:t>New IOTA/IONIC </a:t>
            </a:r>
            <a:r>
              <a:rPr lang="fr-FR" sz="2111" dirty="0" err="1" smtClean="0"/>
              <a:t>H-band</a:t>
            </a:r>
            <a:r>
              <a:rPr lang="fr-FR" sz="2111" dirty="0" smtClean="0"/>
              <a:t> </a:t>
            </a:r>
            <a:r>
              <a:rPr lang="fr-FR" sz="2111" dirty="0" err="1" smtClean="0"/>
              <a:t>measurements</a:t>
            </a:r>
            <a:r>
              <a:rPr lang="fr-FR" sz="2111" dirty="0" smtClean="0"/>
              <a:t> and </a:t>
            </a:r>
            <a:r>
              <a:rPr lang="fr-FR" sz="2111" dirty="0" err="1" smtClean="0"/>
              <a:t>models</a:t>
            </a:r>
            <a:endParaRPr lang="fr-FR" sz="211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/>
              <a:t>Sublimation </a:t>
            </a:r>
            <a:r>
              <a:rPr lang="fr-FR" sz="1800" dirty="0" err="1" smtClean="0"/>
              <a:t>temperatures</a:t>
            </a:r>
            <a:r>
              <a:rPr lang="fr-FR" sz="1800" dirty="0" smtClean="0"/>
              <a:t> </a:t>
            </a:r>
            <a:r>
              <a:rPr lang="fr-FR" sz="1800" dirty="0" err="1" smtClean="0"/>
              <a:t>were</a:t>
            </a:r>
            <a:r>
              <a:rPr lang="fr-FR" sz="1800" dirty="0" smtClean="0"/>
              <a:t> </a:t>
            </a:r>
            <a:r>
              <a:rPr lang="fr-FR" sz="1800" dirty="0" err="1" smtClean="0"/>
              <a:t>re-evaluated</a:t>
            </a:r>
            <a:r>
              <a:rPr lang="fr-FR" sz="1800" dirty="0" smtClean="0"/>
              <a:t>:</a:t>
            </a:r>
          </a:p>
          <a:p>
            <a:pPr>
              <a:buNone/>
            </a:pPr>
            <a:r>
              <a:rPr lang="fr-FR" sz="1800" dirty="0" smtClean="0"/>
              <a:t>	</a:t>
            </a:r>
            <a:r>
              <a:rPr lang="fr-FR" sz="1800" dirty="0" err="1" smtClean="0"/>
              <a:t>T</a:t>
            </a:r>
            <a:r>
              <a:rPr lang="fr-FR" sz="1800" baseline="-25000" dirty="0" err="1" smtClean="0"/>
              <a:t>sub</a:t>
            </a:r>
            <a:r>
              <a:rPr lang="fr-FR" sz="1800" dirty="0" smtClean="0"/>
              <a:t> (</a:t>
            </a:r>
            <a:r>
              <a:rPr lang="fr-FR" sz="1800" dirty="0" err="1" smtClean="0"/>
              <a:t>astrosi</a:t>
            </a:r>
            <a:r>
              <a:rPr lang="fr-FR" sz="1800" dirty="0" smtClean="0"/>
              <a:t>) = 1200 K</a:t>
            </a:r>
          </a:p>
          <a:p>
            <a:pPr>
              <a:buNone/>
            </a:pPr>
            <a:r>
              <a:rPr lang="fr-FR" sz="1800" dirty="0" smtClean="0"/>
              <a:t>	</a:t>
            </a:r>
            <a:r>
              <a:rPr lang="fr-FR" sz="1800" dirty="0" err="1" smtClean="0"/>
              <a:t>T</a:t>
            </a:r>
            <a:r>
              <a:rPr lang="fr-FR" sz="1800" baseline="-25000" dirty="0" err="1" smtClean="0"/>
              <a:t>sub</a:t>
            </a:r>
            <a:r>
              <a:rPr lang="fr-FR" sz="1800" dirty="0" smtClean="0"/>
              <a:t> (</a:t>
            </a:r>
            <a:r>
              <a:rPr lang="fr-FR" sz="1800" dirty="0" err="1" smtClean="0"/>
              <a:t>Acar</a:t>
            </a:r>
            <a:r>
              <a:rPr lang="fr-FR" sz="1800" dirty="0" smtClean="0"/>
              <a:t>) = 2000 K</a:t>
            </a:r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r>
              <a:rPr lang="fr-FR" sz="1800" dirty="0" smtClean="0"/>
              <a:t>Spatial distribution </a:t>
            </a:r>
            <a:r>
              <a:rPr lang="fr-FR" sz="1800" dirty="0" err="1" smtClean="0"/>
              <a:t>could</a:t>
            </a:r>
            <a:r>
              <a:rPr lang="fr-FR" sz="1800" dirty="0" smtClean="0"/>
              <a:t> </a:t>
            </a:r>
            <a:r>
              <a:rPr lang="fr-FR" sz="1800" dirty="0" err="1" smtClean="0"/>
              <a:t>be</a:t>
            </a:r>
            <a:r>
              <a:rPr lang="fr-FR" sz="1800" dirty="0" smtClean="0"/>
              <a:t> </a:t>
            </a:r>
          </a:p>
          <a:p>
            <a:pPr>
              <a:buNone/>
            </a:pPr>
            <a:r>
              <a:rPr lang="fr-FR" sz="1800" dirty="0" err="1" smtClean="0"/>
              <a:t>less</a:t>
            </a:r>
            <a:r>
              <a:rPr lang="fr-FR" sz="1800" dirty="0" smtClean="0"/>
              <a:t> </a:t>
            </a:r>
            <a:r>
              <a:rPr lang="fr-FR" sz="1800" dirty="0" err="1" smtClean="0"/>
              <a:t>steep</a:t>
            </a:r>
            <a:r>
              <a:rPr lang="fr-FR" sz="1800" dirty="0" smtClean="0"/>
              <a:t> (r ≤ -3.0)</a:t>
            </a:r>
            <a:endParaRPr lang="fr-FR" sz="18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2038090"/>
            <a:ext cx="4724400" cy="443891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2600" y="3695700"/>
            <a:ext cx="3022600" cy="2095500"/>
          </a:xfrm>
          <a:prstGeom prst="rect">
            <a:avLst/>
          </a:prstGeom>
        </p:spPr>
      </p:pic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17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contenu 2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q</a:t>
            </a:r>
            <a:r>
              <a:rPr lang="fr-FR" dirty="0" smtClean="0"/>
              <a:t>1 </a:t>
            </a:r>
            <a:r>
              <a:rPr lang="fr-FR" dirty="0" err="1" smtClean="0"/>
              <a:t>Eridani</a:t>
            </a:r>
            <a:r>
              <a:rPr lang="fr-FR" dirty="0" smtClean="0"/>
              <a:t>  </a:t>
            </a:r>
            <a:br>
              <a:rPr lang="fr-FR" dirty="0" smtClean="0"/>
            </a:br>
            <a:r>
              <a:rPr lang="fr-FR" sz="1889" dirty="0" smtClean="0"/>
              <a:t>A </a:t>
            </a:r>
            <a:r>
              <a:rPr lang="fr-FR" sz="1889" dirty="0" err="1" smtClean="0"/>
              <a:t>planet</a:t>
            </a:r>
            <a:r>
              <a:rPr lang="fr-FR" sz="1889" dirty="0" smtClean="0"/>
              <a:t> </a:t>
            </a:r>
            <a:r>
              <a:rPr lang="fr-FR" sz="1889" dirty="0" err="1" smtClean="0"/>
              <a:t>host-star</a:t>
            </a:r>
            <a:r>
              <a:rPr lang="fr-FR" sz="1889" dirty="0" smtClean="0"/>
              <a:t> </a:t>
            </a:r>
            <a:r>
              <a:rPr lang="fr-FR" sz="1889" dirty="0" err="1" smtClean="0"/>
              <a:t>harboring</a:t>
            </a:r>
            <a:r>
              <a:rPr lang="fr-FR" sz="1889" dirty="0" smtClean="0"/>
              <a:t> a cold </a:t>
            </a:r>
            <a:r>
              <a:rPr lang="fr-FR" sz="1889" dirty="0" err="1" smtClean="0"/>
              <a:t>debris</a:t>
            </a:r>
            <a:r>
              <a:rPr lang="fr-FR" sz="1889" dirty="0" smtClean="0"/>
              <a:t> </a:t>
            </a:r>
            <a:r>
              <a:rPr lang="fr-FR" sz="1889" dirty="0" err="1" smtClean="0"/>
              <a:t>disk</a:t>
            </a:r>
            <a:r>
              <a:rPr lang="fr-FR" sz="2000" dirty="0" smtClean="0"/>
              <a:t> </a:t>
            </a:r>
            <a:r>
              <a:rPr lang="fr-FR" sz="2400" dirty="0" smtClean="0"/>
              <a:t>(</a:t>
            </a:r>
            <a:r>
              <a:rPr lang="fr-FR" sz="2000" dirty="0" smtClean="0"/>
              <a:t>2 </a:t>
            </a:r>
            <a:r>
              <a:rPr lang="fr-FR" sz="2000" dirty="0" err="1" smtClean="0"/>
              <a:t>Gyr</a:t>
            </a:r>
            <a:r>
              <a:rPr lang="fr-FR" sz="2000" dirty="0" smtClean="0"/>
              <a:t>, F8V star, 17 pc</a:t>
            </a:r>
            <a:r>
              <a:rPr lang="fr-FR" sz="2400" dirty="0" smtClean="0"/>
              <a:t>)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12" name="Espace réservé du contenu 3" descr="CHI2MAPS_grenoble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t="-7497" b="-7497"/>
              <a:stretch>
                <a:fillRect/>
              </a:stretch>
            </p:blipFill>
          </mc:Choice>
          <mc:Fallback>
            <p:blipFill>
              <a:blip r:embed="rId3"/>
              <a:srcRect t="-7497" b="-7497"/>
              <a:stretch>
                <a:fillRect/>
              </a:stretch>
            </p:blipFill>
          </mc:Fallback>
        </mc:AlternateContent>
        <p:spPr>
          <a:xfrm>
            <a:off x="1498248" y="4120177"/>
            <a:ext cx="4521552" cy="2128223"/>
          </a:xfrm>
          <a:prstGeom prst="rect">
            <a:avLst/>
          </a:prstGeom>
        </p:spPr>
      </p:pic>
      <p:pic>
        <p:nvPicPr>
          <p:cNvPr id="13" name="Espace réservé du contenu 3" descr="CHI2MAPS_grenoble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t="-7497" b="-7497"/>
              <a:stretch>
                <a:fillRect/>
              </a:stretch>
            </p:blipFill>
          </mc:Choice>
          <mc:Fallback>
            <p:blipFill>
              <a:blip r:embed="rId5"/>
              <a:srcRect t="-7497" b="-7497"/>
              <a:stretch>
                <a:fillRect/>
              </a:stretch>
            </p:blipFill>
          </mc:Fallback>
        </mc:AlternateContent>
        <p:spPr>
          <a:xfrm>
            <a:off x="3657600" y="4120177"/>
            <a:ext cx="4521552" cy="2128223"/>
          </a:xfrm>
          <a:prstGeom prst="rect">
            <a:avLst/>
          </a:prstGeom>
        </p:spPr>
      </p:pic>
      <p:pic>
        <p:nvPicPr>
          <p:cNvPr id="14" name="Espace réservé du contenu 3" descr="CHI2MAPS_grenoble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rcRect t="-7497" b="-7497"/>
              <a:stretch>
                <a:fillRect/>
              </a:stretch>
            </p:blipFill>
          </mc:Choice>
          <mc:Fallback>
            <p:blipFill>
              <a:blip r:embed="rId7"/>
              <a:srcRect t="-7497" b="-7497"/>
              <a:stretch>
                <a:fillRect/>
              </a:stretch>
            </p:blipFill>
          </mc:Fallback>
        </mc:AlternateContent>
        <p:spPr>
          <a:xfrm>
            <a:off x="5791200" y="4120177"/>
            <a:ext cx="4521552" cy="2128223"/>
          </a:xfrm>
          <a:prstGeom prst="rect">
            <a:avLst/>
          </a:prstGeom>
        </p:spPr>
      </p:pic>
      <p:pic>
        <p:nvPicPr>
          <p:cNvPr id="15" name="Image 14" descr="hip007978_PACS70ChopNod_DiskImageWithPSF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3130650" y="2111203"/>
            <a:ext cx="1938915" cy="1828662"/>
          </a:xfrm>
          <a:prstGeom prst="rect">
            <a:avLst/>
          </a:prstGeom>
        </p:spPr>
      </p:pic>
      <p:pic>
        <p:nvPicPr>
          <p:cNvPr id="16" name="Image 15" descr="hip007978_PACS100ScanMap_DiskImageWithPSF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5143641" y="2116553"/>
            <a:ext cx="1943019" cy="1832533"/>
          </a:xfrm>
          <a:prstGeom prst="rect">
            <a:avLst/>
          </a:prstGeom>
        </p:spPr>
      </p:pic>
      <p:pic>
        <p:nvPicPr>
          <p:cNvPr id="17" name="Image 16" descr="hip007978_PACS160ScanMap_DiskImageWithPSF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7144377" y="2111203"/>
            <a:ext cx="1947122" cy="1836403"/>
          </a:xfrm>
          <a:prstGeom prst="rect">
            <a:avLst/>
          </a:prstGeom>
        </p:spPr>
      </p:pic>
      <p:pic>
        <p:nvPicPr>
          <p:cNvPr id="18" name="Image 17" descr="hip007978_SED_wHerschel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4"/>
              <a:stretch>
                <a:fillRect/>
              </a:stretch>
            </p:blipFill>
          </mc:Choice>
          <mc:Fallback>
            <p:blipFill>
              <a:blip r:embed="rId15"/>
              <a:stretch>
                <a:fillRect/>
              </a:stretch>
            </p:blipFill>
          </mc:Fallback>
        </mc:AlternateContent>
        <p:spPr>
          <a:xfrm>
            <a:off x="164748" y="1937724"/>
            <a:ext cx="2901946" cy="2253276"/>
          </a:xfrm>
          <a:prstGeom prst="rect">
            <a:avLst/>
          </a:prstGeom>
        </p:spPr>
      </p:pic>
      <p:pic>
        <p:nvPicPr>
          <p:cNvPr id="19" name="Image 18" descr="CHI2MAPS_grenoble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6"/>
              <a:stretch>
                <a:fillRect/>
              </a:stretch>
            </p:blipFill>
          </mc:Choice>
          <mc:Fallback>
            <p:blipFill>
              <a:blip r:embed="rId17"/>
              <a:stretch>
                <a:fillRect/>
              </a:stretch>
            </p:blipFill>
          </mc:Fallback>
        </mc:AlternateContent>
        <p:spPr>
          <a:xfrm>
            <a:off x="-838200" y="4267200"/>
            <a:ext cx="4576334" cy="1873138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5843702" y="1447800"/>
            <a:ext cx="2995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/>
              <a:t>Augereau et al. 2011 (in </a:t>
            </a:r>
            <a:r>
              <a:rPr lang="fr-FR" sz="1400" i="1" dirty="0" err="1" smtClean="0"/>
              <a:t>prep</a:t>
            </a:r>
            <a:r>
              <a:rPr lang="fr-FR" sz="1400" i="1" dirty="0" smtClean="0"/>
              <a:t>.)</a:t>
            </a:r>
            <a:endParaRPr lang="fr-FR" sz="1400" i="1" dirty="0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29" name="Espace réservé de la date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30" name="Espace réservé du numéro de diapositive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18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3508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grpSp>
        <p:nvGrpSpPr>
          <p:cNvPr id="28" name="Grouper 27"/>
          <p:cNvGrpSpPr/>
          <p:nvPr/>
        </p:nvGrpSpPr>
        <p:grpSpPr>
          <a:xfrm>
            <a:off x="-673100" y="1824513"/>
            <a:ext cx="11676066" cy="3634264"/>
            <a:chOff x="-673100" y="899445"/>
            <a:chExt cx="11676066" cy="3634264"/>
          </a:xfrm>
        </p:grpSpPr>
        <p:pic>
          <p:nvPicPr>
            <p:cNvPr id="12" name="Espace réservé du contenu 3" descr="CHI2MAPS_grenoble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t="-7497" b="-7497"/>
                <a:stretch>
                  <a:fillRect/>
                </a:stretch>
              </p:blipFill>
            </mc:Choice>
            <mc:Fallback>
              <p:blipFill>
                <a:blip r:embed="rId3"/>
                <a:srcRect t="-7497" b="-7497"/>
                <a:stretch>
                  <a:fillRect/>
                </a:stretch>
              </p:blipFill>
            </mc:Fallback>
          </mc:AlternateContent>
          <p:spPr>
            <a:xfrm>
              <a:off x="1338292" y="2614871"/>
              <a:ext cx="4076699" cy="1918838"/>
            </a:xfrm>
            <a:prstGeom prst="rect">
              <a:avLst/>
            </a:prstGeom>
          </p:spPr>
        </p:pic>
        <p:pic>
          <p:nvPicPr>
            <p:cNvPr id="13" name="Image 12" descr="CHI2MAPS_grenoble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4"/>
                <a:stretch>
                  <a:fillRect/>
                </a:stretch>
              </p:blipFill>
            </mc:Choice>
            <mc:Fallback>
              <p:blipFill>
                <a:blip r:embed="rId5"/>
                <a:stretch>
                  <a:fillRect/>
                </a:stretch>
              </p:blipFill>
            </mc:Fallback>
          </mc:AlternateContent>
          <p:spPr>
            <a:xfrm>
              <a:off x="-673100" y="1007786"/>
              <a:ext cx="4151342" cy="1699185"/>
            </a:xfrm>
            <a:prstGeom prst="rect">
              <a:avLst/>
            </a:prstGeom>
          </p:spPr>
        </p:pic>
        <p:pic>
          <p:nvPicPr>
            <p:cNvPr id="14" name="Image 13" descr="CHI2MAPS_grenoble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6"/>
                <a:stretch>
                  <a:fillRect/>
                </a:stretch>
              </p:blipFill>
            </mc:Choice>
            <mc:Fallback>
              <p:blipFill>
                <a:blip r:embed="rId7"/>
                <a:stretch>
                  <a:fillRect/>
                </a:stretch>
              </p:blipFill>
            </mc:Fallback>
          </mc:AlternateContent>
          <p:spPr>
            <a:xfrm>
              <a:off x="3090866" y="1189322"/>
              <a:ext cx="7912100" cy="3238500"/>
            </a:xfrm>
            <a:prstGeom prst="rect">
              <a:avLst/>
            </a:prstGeom>
          </p:spPr>
        </p:pic>
        <p:pic>
          <p:nvPicPr>
            <p:cNvPr id="15" name="Espace réservé du contenu 3" descr="CHI2MAPS_grenoble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8"/>
                <a:srcRect t="-7497" b="-7497"/>
                <a:stretch>
                  <a:fillRect/>
                </a:stretch>
              </p:blipFill>
            </mc:Choice>
            <mc:Fallback>
              <p:blipFill>
                <a:blip r:embed="rId9"/>
                <a:srcRect t="-7497" b="-7497"/>
                <a:stretch>
                  <a:fillRect/>
                </a:stretch>
              </p:blipFill>
            </mc:Fallback>
          </mc:AlternateContent>
          <p:spPr>
            <a:xfrm>
              <a:off x="1358925" y="899445"/>
              <a:ext cx="4056066" cy="1909127"/>
            </a:xfrm>
            <a:prstGeom prst="rect">
              <a:avLst/>
            </a:prstGeom>
          </p:spPr>
        </p:pic>
        <p:pic>
          <p:nvPicPr>
            <p:cNvPr id="16" name="Espace réservé du contenu 3" descr="CHI2MAPS_grenoble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10"/>
                <a:srcRect t="-7497" b="-7497"/>
                <a:stretch>
                  <a:fillRect/>
                </a:stretch>
              </p:blipFill>
            </mc:Choice>
            <mc:Fallback>
              <p:blipFill>
                <a:blip r:embed="rId11"/>
                <a:srcRect t="-7497" b="-7497"/>
                <a:stretch>
                  <a:fillRect/>
                </a:stretch>
              </p:blipFill>
            </mc:Fallback>
          </mc:AlternateContent>
          <p:spPr>
            <a:xfrm>
              <a:off x="-577825" y="2624582"/>
              <a:ext cx="4056067" cy="1909127"/>
            </a:xfrm>
            <a:prstGeom prst="rect">
              <a:avLst/>
            </a:prstGeom>
          </p:spPr>
        </p:pic>
        <p:sp>
          <p:nvSpPr>
            <p:cNvPr id="17" name="Accolade fermante 16"/>
            <p:cNvSpPr/>
            <p:nvPr/>
          </p:nvSpPr>
          <p:spPr>
            <a:xfrm>
              <a:off x="4432300" y="1062322"/>
              <a:ext cx="546100" cy="3238500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itr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sz="4111" dirty="0" smtClean="0"/>
              <a:t>q1 </a:t>
            </a:r>
            <a:r>
              <a:rPr lang="fr-FR" sz="4111" dirty="0" err="1" smtClean="0"/>
              <a:t>Eridani</a:t>
            </a:r>
            <a:r>
              <a:rPr lang="fr-FR" sz="1889" dirty="0" smtClean="0"/>
              <a:t> </a:t>
            </a:r>
            <a:br>
              <a:rPr lang="fr-FR" sz="1889" dirty="0" smtClean="0"/>
            </a:br>
            <a:r>
              <a:rPr lang="en-US" sz="1889" dirty="0" smtClean="0"/>
              <a:t>Detailed simultaneous modeling of the SED and PACS images </a:t>
            </a:r>
            <a:r>
              <a:rPr lang="fr-FR" sz="1889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19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sz="4111" dirty="0" smtClean="0"/>
              <a:t>q1 </a:t>
            </a:r>
            <a:r>
              <a:rPr lang="fr-FR" sz="4111" dirty="0" err="1" smtClean="0"/>
              <a:t>Eridani</a:t>
            </a:r>
            <a:r>
              <a:rPr lang="fr-FR" sz="1889" dirty="0" smtClean="0"/>
              <a:t> </a:t>
            </a:r>
            <a:br>
              <a:rPr lang="fr-FR" sz="1889" dirty="0" smtClean="0"/>
            </a:br>
            <a:r>
              <a:rPr lang="en-US" sz="1889" dirty="0" smtClean="0"/>
              <a:t>Detailed simultaneous modeling of the SED and PACS images </a:t>
            </a:r>
            <a:r>
              <a:rPr lang="fr-FR" sz="1889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1" name="Image 10" descr="SED_grenoble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>
                <a:alphaModFix/>
              </a:blip>
              <a:stretch>
                <a:fillRect/>
              </a:stretch>
            </p:blipFill>
          </mc:Choice>
          <mc:Fallback>
            <p:blipFill>
              <a:blip r:embed="rId3">
                <a:alphaModFix/>
              </a:blip>
              <a:stretch>
                <a:fillRect/>
              </a:stretch>
            </p:blipFill>
          </mc:Fallback>
        </mc:AlternateContent>
        <p:spPr>
          <a:xfrm>
            <a:off x="64504" y="2971800"/>
            <a:ext cx="4906356" cy="3270904"/>
          </a:xfrm>
          <a:prstGeom prst="rect">
            <a:avLst/>
          </a:prstGeom>
          <a:noFill/>
        </p:spPr>
      </p:pic>
      <p:sp>
        <p:nvSpPr>
          <p:cNvPr id="19" name="Espace réservé du contenu 2"/>
          <p:cNvSpPr txBox="1">
            <a:spLocks/>
          </p:cNvSpPr>
          <p:nvPr/>
        </p:nvSpPr>
        <p:spPr>
          <a:xfrm>
            <a:off x="298052" y="1327333"/>
            <a:ext cx="4443204" cy="2203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/>
          <a:p>
            <a:pPr marL="282575" lvl="0" indent="-282575" defTabSz="914400">
              <a:spcBef>
                <a:spcPts val="2400"/>
              </a:spcBef>
              <a:buClr>
                <a:schemeClr val="tx2"/>
              </a:buClr>
              <a:buSzPct val="100000"/>
              <a:buFont typeface="Arial"/>
              <a:buChar char="•"/>
            </a:pPr>
            <a:r>
              <a:rPr lang="en-US" sz="1600" b="1" i="1" cap="small" dirty="0">
                <a:solidFill>
                  <a:schemeClr val="tx2"/>
                </a:solidFill>
              </a:rPr>
              <a:t>Dust </a:t>
            </a:r>
            <a:r>
              <a:rPr lang="en-US" sz="1600" b="1" i="1" cap="small" dirty="0" smtClean="0">
                <a:solidFill>
                  <a:schemeClr val="tx2"/>
                </a:solidFill>
              </a:rPr>
              <a:t>Ring</a:t>
            </a:r>
            <a:r>
              <a:rPr lang="en-US" sz="1700" b="1" i="1" cap="small" dirty="0" smtClean="0">
                <a:solidFill>
                  <a:schemeClr val="tx2"/>
                </a:solidFill>
              </a:rPr>
              <a:t>:</a:t>
            </a:r>
            <a:endParaRPr lang="en-US" sz="1700" b="1" i="1" cap="small" dirty="0">
              <a:solidFill>
                <a:schemeClr val="tx2"/>
              </a:solidFill>
            </a:endParaRPr>
          </a:p>
          <a:p>
            <a:pPr marL="577850" marR="0" lvl="1" indent="-2952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Mass : 0.04 </a:t>
            </a:r>
            <a:r>
              <a:rPr kumimoji="0" lang="en-US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sz="17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Earth</a:t>
            </a:r>
            <a:endParaRPr kumimoji="0" lang="en-US" sz="17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12700" dir="2700000" algn="t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577850" marR="0" lvl="1" indent="-2952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Surface density: </a:t>
            </a:r>
            <a:r>
              <a:rPr kumimoji="0" lang="en-US" sz="17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-2</a:t>
            </a:r>
          </a:p>
          <a:p>
            <a:pPr marL="577850" marR="0" lvl="1" indent="-2952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Belt peak position: 75-80AU</a:t>
            </a:r>
          </a:p>
        </p:txBody>
      </p:sp>
      <p:pic>
        <p:nvPicPr>
          <p:cNvPr id="20" name="Image 19" descr="SBlong_Grenob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5305489" y="3122292"/>
            <a:ext cx="3546875" cy="346074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sp>
        <p:nvSpPr>
          <p:cNvPr id="21" name="ZoneTexte 20"/>
          <p:cNvSpPr txBox="1"/>
          <p:nvPr/>
        </p:nvSpPr>
        <p:spPr>
          <a:xfrm>
            <a:off x="3048000" y="3352800"/>
            <a:ext cx="1651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Fit to the SED</a:t>
            </a:r>
            <a:endParaRPr lang="en-US" sz="1600" i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6759249" y="4143096"/>
            <a:ext cx="18505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Fit to the PACS Radial Profiles</a:t>
            </a:r>
            <a:endParaRPr lang="en-US" sz="1600" i="1" dirty="0"/>
          </a:p>
        </p:txBody>
      </p:sp>
      <p:sp>
        <p:nvSpPr>
          <p:cNvPr id="23" name="Espace réservé du contenu 2"/>
          <p:cNvSpPr txBox="1">
            <a:spLocks/>
          </p:cNvSpPr>
          <p:nvPr/>
        </p:nvSpPr>
        <p:spPr>
          <a:xfrm>
            <a:off x="4323952" y="1301933"/>
            <a:ext cx="4871312" cy="15809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Char char="•"/>
              <a:tabLst/>
              <a:defRPr/>
            </a:pPr>
            <a:r>
              <a:rPr kumimoji="0" lang="en-US" sz="1800" b="1" i="1" u="non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Grain </a:t>
            </a:r>
            <a:r>
              <a:rPr kumimoji="0" lang="en-US" sz="1800" b="1" i="1" u="non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properties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Minimum grain size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800" baseline="-25000" dirty="0" smtClean="0">
                <a:solidFill>
                  <a:schemeClr val="tx2"/>
                </a:solidFill>
              </a:rPr>
              <a:t>~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1.5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ymbol" charset="2"/>
                <a:ea typeface="+mn-ea"/>
                <a:cs typeface="Symbol" charset="2"/>
              </a:rPr>
              <a:t>m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</a:p>
          <a:p>
            <a:pPr marL="914400" lvl="1" indent="-457200" defTabSz="914400">
              <a:spcBef>
                <a:spcPts val="600"/>
              </a:spcBef>
              <a:buClr>
                <a:schemeClr val="accent3">
                  <a:lumMod val="50000"/>
                </a:schemeClr>
              </a:buClr>
              <a:buFont typeface="Arial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Size distribution: - 3.5 power law </a:t>
            </a:r>
            <a:r>
              <a:rPr lang="en-US" dirty="0" smtClean="0">
                <a:solidFill>
                  <a:schemeClr val="tx2"/>
                </a:solidFill>
              </a:rPr>
              <a:t>index</a:t>
            </a:r>
          </a:p>
          <a:p>
            <a:pPr marL="914400" lvl="1" indent="-457200" defTabSz="914400">
              <a:spcBef>
                <a:spcPts val="600"/>
              </a:spcBef>
              <a:buClr>
                <a:schemeClr val="accent3">
                  <a:lumMod val="50000"/>
                </a:schemeClr>
              </a:buClr>
              <a:buFont typeface="Arial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Close to 50-50 silicate-ice mixture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Tx/>
              <a:buFont typeface="Wingdings" pitchFamily="2" charset="2"/>
              <a:buChar char="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Espace réservé du pied de page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20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 anchor="t"/>
          <a:lstStyle/>
          <a:p>
            <a:r>
              <a:rPr lang="fr-FR" dirty="0" smtClean="0"/>
              <a:t>HD 181327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728902" y="5867400"/>
            <a:ext cx="2995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/>
              <a:t>Lebreton et al. 2011 (in </a:t>
            </a:r>
            <a:r>
              <a:rPr lang="fr-FR" sz="1400" i="1" dirty="0" err="1" smtClean="0"/>
              <a:t>prep</a:t>
            </a:r>
            <a:r>
              <a:rPr lang="fr-FR" sz="1400" i="1" dirty="0" smtClean="0"/>
              <a:t>.)</a:t>
            </a:r>
            <a:endParaRPr lang="fr-FR" sz="1400" i="1" dirty="0"/>
          </a:p>
        </p:txBody>
      </p:sp>
      <p:pic>
        <p:nvPicPr>
          <p:cNvPr id="5" name="Image 4" descr="Midplane_disk_thickness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953981"/>
            <a:ext cx="4191000" cy="2932219"/>
          </a:xfrm>
          <a:prstGeom prst="rect">
            <a:avLst/>
          </a:prstGeom>
        </p:spPr>
      </p:pic>
      <p:pic>
        <p:nvPicPr>
          <p:cNvPr id="6" name="Espace réservé du contenu 10" descr="nicmos_image_schneider06.jpg"/>
          <p:cNvPicPr>
            <a:picLocks noChangeAspect="1"/>
          </p:cNvPicPr>
          <p:nvPr/>
        </p:nvPicPr>
        <p:blipFill>
          <a:blip r:embed="rId4"/>
          <a:srcRect t="47994"/>
          <a:stretch>
            <a:fillRect/>
          </a:stretch>
        </p:blipFill>
        <p:spPr>
          <a:xfrm>
            <a:off x="5571808" y="1145977"/>
            <a:ext cx="3114992" cy="1622336"/>
          </a:xfrm>
          <a:prstGeom prst="rect">
            <a:avLst/>
          </a:prstGeom>
          <a:solidFill>
            <a:schemeClr val="accent6">
              <a:lumMod val="20000"/>
              <a:lumOff val="80000"/>
              <a:alpha val="49000"/>
            </a:schemeClr>
          </a:solidFill>
          <a:effectLst>
            <a:softEdge rad="50800"/>
          </a:effectLst>
        </p:spPr>
      </p:pic>
      <p:pic>
        <p:nvPicPr>
          <p:cNvPr id="8" name="Image 7" descr="hd181327_SED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483100" y="3026572"/>
            <a:ext cx="4508500" cy="3831428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21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 anchor="t"/>
          <a:lstStyle/>
          <a:p>
            <a:r>
              <a:rPr lang="fr-FR" dirty="0" smtClean="0"/>
              <a:t>HD 181327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8986" t="5367" r="7910" b="898"/>
              <a:stretch>
                <a:fillRect/>
              </a:stretch>
            </p:blipFill>
          </mc:Choice>
          <mc:Fallback>
            <p:blipFill>
              <a:blip r:embed="rId3"/>
              <a:srcRect l="8986" t="5367" r="7910" b="898"/>
              <a:stretch>
                <a:fillRect/>
              </a:stretch>
            </p:blipFill>
          </mc:Fallback>
        </mc:AlternateContent>
        <p:spPr>
          <a:xfrm>
            <a:off x="6007103" y="4442986"/>
            <a:ext cx="2984497" cy="235523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Image 4" descr="hd181327_grain_comp_AstroSi_1.0+aC_ACAR_2.0+H2O_Li_0.00000_vacuum_0.00000_P_vs_mass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3980" t="6583" r="1902" b="2543"/>
              <a:stretch>
                <a:fillRect/>
              </a:stretch>
            </p:blipFill>
          </mc:Choice>
          <mc:Fallback>
            <p:blipFill>
              <a:blip r:embed="rId5"/>
              <a:srcRect l="3980" t="6583" r="1902" b="2543"/>
              <a:stretch>
                <a:fillRect/>
              </a:stretch>
            </p:blipFill>
          </mc:Fallback>
        </mc:AlternateContent>
        <p:spPr>
          <a:xfrm>
            <a:off x="2959099" y="4460877"/>
            <a:ext cx="2984499" cy="201612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 à coins arrondis 5"/>
          <p:cNvSpPr/>
          <p:nvPr/>
        </p:nvSpPr>
        <p:spPr>
          <a:xfrm>
            <a:off x="76200" y="1378788"/>
            <a:ext cx="2689742" cy="509821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82800" rIns="0" bIns="36000" rtlCol="0" anchor="t"/>
          <a:lstStyle/>
          <a:p>
            <a:pPr>
              <a:buFont typeface="Arial"/>
              <a:buChar char="•"/>
            </a:pP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1700" b="1" dirty="0" smtClean="0">
                <a:solidFill>
                  <a:schemeClr val="tx2">
                    <a:lumMod val="75000"/>
                  </a:schemeClr>
                </a:solidFill>
              </a:rPr>
              <a:t>Composition</a:t>
            </a:r>
          </a:p>
          <a:p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</a:rPr>
              <a:t>Astrosilicates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</a:rPr>
              <a:t>: 20%</a:t>
            </a:r>
          </a:p>
          <a:p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</a:rPr>
              <a:t>Organic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</a:rPr>
              <a:t>refractory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</a:rPr>
              <a:t>: 10%</a:t>
            </a:r>
          </a:p>
          <a:p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</a:rPr>
              <a:t>Amorphous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</a:rPr>
              <a:t>ice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</a:rPr>
              <a:t>: 70%</a:t>
            </a:r>
          </a:p>
          <a:p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</a:rPr>
              <a:t>Vacuum: </a:t>
            </a: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</a:rPr>
              <a:t>porosity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</a:rPr>
              <a:t> = 65%</a:t>
            </a:r>
          </a:p>
          <a:p>
            <a:endParaRPr lang="fr-FR" sz="17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/>
              <a:buChar char="•"/>
            </a:pPr>
            <a:r>
              <a:rPr lang="fr-FR" sz="1700" b="1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Size distribution </a:t>
            </a:r>
          </a:p>
          <a:p>
            <a:pPr>
              <a:buFont typeface="Arial"/>
              <a:buChar char="•"/>
            </a:pP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dn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∝ </a:t>
            </a: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a</a:t>
            </a:r>
            <a:r>
              <a:rPr lang="fr-FR" sz="1700" baseline="30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-κ</a:t>
            </a: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.da</a:t>
            </a:r>
            <a:endParaRPr lang="fr-FR" sz="1700" dirty="0" smtClean="0">
              <a:solidFill>
                <a:schemeClr val="tx2">
                  <a:lumMod val="75000"/>
                </a:schemeClr>
              </a:solidFill>
              <a:latin typeface="Calibri"/>
              <a:cs typeface="Calibri"/>
            </a:endParaRPr>
          </a:p>
          <a:p>
            <a:pPr lvl="1">
              <a:buFont typeface="Arial"/>
              <a:buChar char="•"/>
            </a:pP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κ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= - 3.43</a:t>
            </a:r>
          </a:p>
          <a:p>
            <a:pPr lvl="1">
              <a:buFont typeface="Arial"/>
              <a:buChar char="•"/>
            </a:pP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a</a:t>
            </a:r>
            <a:r>
              <a:rPr lang="fr-FR" sz="1700" baseline="-25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min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=0.70 </a:t>
            </a: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μm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 &lt;  	</a:t>
            </a: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a</a:t>
            </a:r>
            <a:r>
              <a:rPr lang="fr-FR" sz="1700" baseline="-25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blowout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=5.46 </a:t>
            </a: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μm</a:t>
            </a:r>
            <a:endParaRPr lang="fr-FR" sz="1700" dirty="0" smtClean="0">
              <a:solidFill>
                <a:schemeClr val="tx2">
                  <a:lumMod val="75000"/>
                </a:schemeClr>
              </a:solidFill>
              <a:latin typeface="Calibri"/>
              <a:cs typeface="Calibri"/>
            </a:endParaRPr>
          </a:p>
          <a:p>
            <a:endParaRPr lang="fr-FR" sz="1700" dirty="0" smtClean="0">
              <a:solidFill>
                <a:schemeClr val="tx2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Mass = 0.05 </a:t>
            </a: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M</a:t>
            </a:r>
            <a:r>
              <a:rPr lang="fr-FR" sz="1700" baseline="-25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Earth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br>
              <a:rPr lang="fr-FR" sz="17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</a:b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(up to 1mm)</a:t>
            </a:r>
          </a:p>
          <a:p>
            <a:pPr>
              <a:buFont typeface="Arial"/>
              <a:buChar char="•"/>
            </a:pPr>
            <a:endParaRPr lang="fr-FR" sz="1700" dirty="0" smtClean="0">
              <a:solidFill>
                <a:schemeClr val="tx2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fr-FR" sz="17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Temperature</a:t>
            </a:r>
            <a:r>
              <a:rPr lang="fr-FR" sz="17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: 40-88 K </a:t>
            </a:r>
          </a:p>
          <a:p>
            <a:endParaRPr lang="fr-FR" sz="17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81045" y="1143000"/>
            <a:ext cx="1264545" cy="294695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400" b="1" dirty="0" smtClean="0"/>
              <a:t>Best model</a:t>
            </a:r>
            <a:endParaRPr lang="fr-FR" sz="1400" b="1" dirty="0"/>
          </a:p>
        </p:txBody>
      </p:sp>
      <p:pic>
        <p:nvPicPr>
          <p:cNvPr id="8" name="Image 7" descr="hd181327_grain_comp_AstroSi_1.0+aC_ACAR_2.0+H2O_Li_0.00000_vacuum_0.00000_P_vs_amin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3061967" y="2479677"/>
            <a:ext cx="2881631" cy="201612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age 8" descr="hd181327_grain_comp_AstroSi_1.0+aC_ACAR_2.0+H2O_Li_0.00000_vacuum_0.00000_P_vs_kappa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6116012" y="2479677"/>
            <a:ext cx="2875588" cy="201189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ZoneTexte 9"/>
          <p:cNvSpPr txBox="1"/>
          <p:nvPr/>
        </p:nvSpPr>
        <p:spPr>
          <a:xfrm>
            <a:off x="4876800" y="4519186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Up to 8 mm </a:t>
            </a:r>
            <a:r>
              <a:rPr lang="fr-FR" sz="1400" dirty="0" err="1" smtClean="0"/>
              <a:t>here</a:t>
            </a:r>
            <a:r>
              <a:rPr lang="fr-FR" sz="1400" dirty="0" smtClean="0"/>
              <a:t>!</a:t>
            </a:r>
            <a:endParaRPr lang="fr-FR" sz="1400" dirty="0"/>
          </a:p>
        </p:txBody>
      </p:sp>
      <p:pic>
        <p:nvPicPr>
          <p:cNvPr id="11" name="Image 10" descr="SED_ISM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4876800" y="76200"/>
            <a:ext cx="2888288" cy="2454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22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GRaTeR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flexible </a:t>
            </a:r>
            <a:r>
              <a:rPr lang="fr-FR" dirty="0" err="1" smtClean="0"/>
              <a:t>toolbox</a:t>
            </a:r>
            <a:r>
              <a:rPr lang="fr-FR" dirty="0" smtClean="0"/>
              <a:t> to model </a:t>
            </a:r>
            <a:r>
              <a:rPr lang="fr-FR" dirty="0" err="1" smtClean="0"/>
              <a:t>dusty</a:t>
            </a:r>
            <a:r>
              <a:rPr lang="fr-FR" dirty="0" smtClean="0"/>
              <a:t> </a:t>
            </a:r>
            <a:r>
              <a:rPr lang="fr-FR" dirty="0" err="1" smtClean="0"/>
              <a:t>disks</a:t>
            </a:r>
            <a:endParaRPr lang="fr-FR" dirty="0" smtClean="0"/>
          </a:p>
          <a:p>
            <a:pPr lvl="1"/>
            <a:r>
              <a:rPr lang="fr-FR" dirty="0" smtClean="0"/>
              <a:t>Will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to model </a:t>
            </a:r>
            <a:r>
              <a:rPr lang="fr-FR" dirty="0" err="1" smtClean="0"/>
              <a:t>systematically</a:t>
            </a:r>
            <a:r>
              <a:rPr lang="fr-FR" dirty="0" smtClean="0"/>
              <a:t> the SED of the </a:t>
            </a:r>
            <a:r>
              <a:rPr lang="fr-FR" dirty="0" err="1" smtClean="0"/>
              <a:t>near-IR</a:t>
            </a:r>
            <a:r>
              <a:rPr lang="fr-FR" dirty="0" smtClean="0"/>
              <a:t> </a:t>
            </a:r>
            <a:r>
              <a:rPr lang="fr-FR" dirty="0" err="1" smtClean="0"/>
              <a:t>excess</a:t>
            </a:r>
            <a:r>
              <a:rPr lang="fr-FR" dirty="0" smtClean="0"/>
              <a:t> </a:t>
            </a:r>
            <a:r>
              <a:rPr lang="fr-FR" dirty="0" err="1" smtClean="0"/>
              <a:t>detected</a:t>
            </a:r>
            <a:r>
              <a:rPr lang="fr-FR" dirty="0" smtClean="0"/>
              <a:t> </a:t>
            </a:r>
            <a:r>
              <a:rPr lang="fr-FR" dirty="0" err="1" smtClean="0"/>
              <a:t>through</a:t>
            </a:r>
            <a:r>
              <a:rPr lang="fr-FR" dirty="0" smtClean="0"/>
              <a:t> interferometry</a:t>
            </a:r>
          </a:p>
          <a:p>
            <a:pPr lvl="1"/>
            <a:r>
              <a:rPr lang="fr-FR" dirty="0" smtClean="0"/>
              <a:t>Will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coupled</a:t>
            </a:r>
            <a:r>
              <a:rPr lang="fr-FR" dirty="0" smtClean="0"/>
              <a:t> to the </a:t>
            </a:r>
            <a:r>
              <a:rPr lang="fr-FR" dirty="0" err="1" smtClean="0"/>
              <a:t>dynamical</a:t>
            </a:r>
            <a:r>
              <a:rPr lang="fr-FR" dirty="0" smtClean="0"/>
              <a:t> codes to </a:t>
            </a:r>
            <a:r>
              <a:rPr lang="fr-FR" dirty="0" err="1" smtClean="0"/>
              <a:t>derive</a:t>
            </a:r>
            <a:r>
              <a:rPr lang="fr-FR" dirty="0" smtClean="0"/>
              <a:t> </a:t>
            </a:r>
            <a:r>
              <a:rPr lang="fr-FR" dirty="0" err="1" smtClean="0"/>
              <a:t>synthetic</a:t>
            </a:r>
            <a:r>
              <a:rPr lang="fr-FR" dirty="0" smtClean="0"/>
              <a:t> observations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Future </a:t>
            </a:r>
            <a:r>
              <a:rPr lang="fr-FR" dirty="0" err="1" smtClean="0"/>
              <a:t>improvements</a:t>
            </a:r>
            <a:endParaRPr lang="fr-FR" dirty="0" smtClean="0"/>
          </a:p>
          <a:p>
            <a:pPr lvl="1"/>
            <a:r>
              <a:rPr lang="fr-FR" dirty="0" err="1" smtClean="0"/>
              <a:t>Better</a:t>
            </a:r>
            <a:r>
              <a:rPr lang="fr-FR" dirty="0" smtClean="0"/>
              <a:t> description for the </a:t>
            </a:r>
            <a:r>
              <a:rPr lang="fr-FR" dirty="0" err="1" smtClean="0"/>
              <a:t>dust</a:t>
            </a:r>
            <a:r>
              <a:rPr lang="fr-FR" dirty="0" smtClean="0"/>
              <a:t> sublimation</a:t>
            </a:r>
          </a:p>
          <a:p>
            <a:pPr lvl="1"/>
            <a:r>
              <a:rPr lang="fr-FR" dirty="0" err="1" smtClean="0"/>
              <a:t>Better</a:t>
            </a:r>
            <a:r>
              <a:rPr lang="fr-FR" dirty="0" smtClean="0"/>
              <a:t> </a:t>
            </a:r>
            <a:r>
              <a:rPr lang="fr-FR" dirty="0" err="1" smtClean="0"/>
              <a:t>estimates</a:t>
            </a:r>
            <a:r>
              <a:rPr lang="fr-FR" dirty="0" smtClean="0"/>
              <a:t> of the time </a:t>
            </a:r>
            <a:r>
              <a:rPr lang="fr-FR" dirty="0" err="1" smtClean="0"/>
              <a:t>scales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Modeling debris disks with GRaTeR 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J. Lebreton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9A92-464B-DC48-8AC0-1831153E0EE7}" type="slidenum">
              <a:rPr lang="fr-FR" smtClean="0"/>
              <a:t>23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assemblement">
  <a:themeElements>
    <a:clrScheme name="Rassemblement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assemblement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assemblemen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Rassemblement.thmx</Template>
  <TotalTime>5366</TotalTime>
  <Words>1294</Words>
  <Application>Microsoft Macintosh PowerPoint</Application>
  <PresentationFormat>Présentation à l'écran (4:3)</PresentationFormat>
  <Paragraphs>273</Paragraphs>
  <Slides>23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Rassemblement</vt:lpstr>
      <vt:lpstr>Modeling debris disks with GRaTeR  (Grenoble Radiative TransfeR)</vt:lpstr>
      <vt:lpstr>Introduction</vt:lpstr>
      <vt:lpstr>General description of a debris disk</vt:lpstr>
      <vt:lpstr>Stellar photosphere</vt:lpstr>
      <vt:lpstr>Surface density profiles</vt:lpstr>
      <vt:lpstr>Grain composition</vt:lpstr>
      <vt:lpstr>Grain size distribution</vt:lpstr>
      <vt:lpstr>Grain response to stellar irradiation</vt:lpstr>
      <vt:lpstr>Physical process</vt:lpstr>
      <vt:lpstr>Physical process</vt:lpstr>
      <vt:lpstr>Physical process</vt:lpstr>
      <vt:lpstr>Collision time scale</vt:lpstr>
      <vt:lpstr>Output of the model</vt:lpstr>
      <vt:lpstr>Notes on Exozodi models</vt:lpstr>
      <vt:lpstr>Examples of GRaTeR achievements</vt:lpstr>
      <vt:lpstr>The Vega inner system Detection of the exozodi with CHARA/FLUOR Short baseline visibility deficit → K-band excess 1.29±0.19% </vt:lpstr>
      <vt:lpstr>The Vega inner system New IOTA/IONIC H-band measurements and models</vt:lpstr>
      <vt:lpstr>q1 Eridani   A planet host-star harboring a cold debris disk (2 Gyr, F8V star, 17 pc)   </vt:lpstr>
      <vt:lpstr>q1 Eridani  Detailed simultaneous modeling of the SED and PACS images     </vt:lpstr>
      <vt:lpstr>q1 Eridani  Detailed simultaneous modeling of the SED and PACS images     </vt:lpstr>
      <vt:lpstr>HD 181327</vt:lpstr>
      <vt:lpstr>HD 181327</vt:lpstr>
      <vt:lpstr>Conclusions</vt:lpstr>
    </vt:vector>
  </TitlesOfParts>
  <Company>Laboratoire d'Astrophysique de Grenoble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GRaTeR  (Grenoble Radiative TransfeR)</dc:title>
  <dc:creator>Jérémy Lebreton</dc:creator>
  <cp:lastModifiedBy>Jérémy Lebreton</cp:lastModifiedBy>
  <cp:revision>182</cp:revision>
  <dcterms:created xsi:type="dcterms:W3CDTF">2011-02-07T15:45:30Z</dcterms:created>
  <dcterms:modified xsi:type="dcterms:W3CDTF">2011-02-11T09:11:58Z</dcterms:modified>
</cp:coreProperties>
</file>